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0" r:id="rId2"/>
  </p:sldMasterIdLst>
  <p:notesMasterIdLst>
    <p:notesMasterId r:id="rId25"/>
  </p:notesMasterIdLst>
  <p:sldIdLst>
    <p:sldId id="256" r:id="rId3"/>
    <p:sldId id="279" r:id="rId4"/>
    <p:sldId id="257" r:id="rId5"/>
    <p:sldId id="258" r:id="rId6"/>
    <p:sldId id="259" r:id="rId7"/>
    <p:sldId id="278" r:id="rId8"/>
    <p:sldId id="277" r:id="rId9"/>
    <p:sldId id="286" r:id="rId10"/>
    <p:sldId id="287" r:id="rId11"/>
    <p:sldId id="260" r:id="rId12"/>
    <p:sldId id="282" r:id="rId13"/>
    <p:sldId id="272" r:id="rId14"/>
    <p:sldId id="283" r:id="rId15"/>
    <p:sldId id="284" r:id="rId16"/>
    <p:sldId id="281" r:id="rId17"/>
    <p:sldId id="276" r:id="rId18"/>
    <p:sldId id="288" r:id="rId19"/>
    <p:sldId id="285" r:id="rId20"/>
    <p:sldId id="275" r:id="rId21"/>
    <p:sldId id="274" r:id="rId22"/>
    <p:sldId id="280" r:id="rId23"/>
    <p:sldId id="270" r:id="rId24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97274FFF-1832-4984-B7EB-E0F839193796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48FE8F41-E671-4A50-9AEA-6CE65FE51B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5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63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91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66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96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83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noProof="1" smtClean="0"/>
              <a:t>按一下以編輯母片副標題樣式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E177-F61C-4BBF-93FE-82ADF5AE9EFB}" type="datetime1">
              <a:rPr lang="en-US" altLang="zh-TW" smtClean="0"/>
              <a:t>11/6/2013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7C5BED8-E022-43B9-AAE3-0F7ED9E75C55}" type="slidenum">
              <a:rPr lang="en-US" sz="1800" smtClean="0">
                <a:solidFill>
                  <a:srgbClr val="FFFFFF"/>
                </a:solidFill>
              </a:rPr>
              <a:pPr/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313" y="1449303"/>
            <a:ext cx="9006840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166" y="1396720"/>
            <a:ext cx="9004494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509" y="2976649"/>
            <a:ext cx="9009858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zh-TW" altLang="en-US" noProof="1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69A1-47E5-42BB-B63A-409CCEA27F5E}" type="datetime1">
              <a:rPr lang="en-US" altLang="zh-TW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BED8-E022-43B9-AAE3-0F7ED9E75C55}" type="slidenum">
              <a:rPr lang="en-US" sz="2000" smtClean="0">
                <a:solidFill>
                  <a:srgbClr val="FFFFFF"/>
                </a:solidFill>
                <a:latin typeface="+mj-lt"/>
                <a:ea typeface="+mj-lt"/>
                <a:cs typeface="+mj-lt"/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1FB9-BF15-4E2A-8571-DA5461C26E65}" type="datetime1">
              <a:rPr lang="en-US" altLang="zh-TW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BED8-E022-43B9-AAE3-0F7ED9E75C55}" type="slidenum">
              <a:rPr lang="en-US" sz="2000" smtClean="0">
                <a:solidFill>
                  <a:srgbClr val="FFFFFF"/>
                </a:solidFill>
                <a:latin typeface="+mj-lt"/>
                <a:ea typeface="+mj-lt"/>
                <a:cs typeface="+mj-lt"/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2B33-E173-4FB3-A8F0-AE0D740BD66E}" type="datetime1">
              <a:rPr lang="en-US" altLang="zh-TW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>
                <a:latin typeface="+mj-lt"/>
                <a:ea typeface="+mj-lt"/>
                <a:cs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09F7-1880-4E30-BBE2-4219BCA09349}" type="datetime1">
              <a:rPr lang="en-US" altLang="zh-TW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8307" y="2376830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307" y="2341475"/>
            <a:ext cx="9004494" cy="4572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307" y="2468880"/>
            <a:ext cx="9009858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BB9D-264F-4A7D-A55E-4578A9F7280E}" type="datetime1">
              <a:rPr lang="en-US" altLang="zh-TW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lt"/>
                <a:cs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lt"/>
                <a:cs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AC-B487-4825-AFB1-30E17CFF6508}" type="datetime1">
              <a:rPr lang="en-US" altLang="zh-TW" smtClean="0"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F1E9-1153-484B-81E4-658E9D535580}" type="datetime1">
              <a:rPr lang="en-US" altLang="zh-TW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4BCFA-E884-4BB3-A9A1-4BCB4EE3C6D9}" type="datetime1">
              <a:rPr lang="en-US" altLang="zh-TW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FEE5-F60C-4E74-A726-E965E16CB564}" type="datetime1">
              <a:rPr lang="en-US" altLang="zh-TW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7412-ADF1-4C02-81BB-E9A234C1C701}" type="datetime1">
              <a:rPr lang="en-US" altLang="zh-TW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307" y="4648200"/>
            <a:ext cx="9004494" cy="4572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307" y="4775605"/>
            <a:ext cx="9009858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008" y="73152"/>
            <a:ext cx="9006840" cy="4575048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lang="zh-TW" altLang="en-US" noProof="1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zh-TW" altLang="en-US" noProof="1" smtClean="0"/>
              <a:t>按一下以編輯母片文字樣式</a:t>
            </a:r>
          </a:p>
          <a:p>
            <a:pPr lvl="1"/>
            <a:r>
              <a:rPr lang="zh-TW" altLang="en-US" noProof="1" smtClean="0"/>
              <a:t>第二層</a:t>
            </a:r>
          </a:p>
          <a:p>
            <a:pPr lvl="2"/>
            <a:r>
              <a:rPr lang="zh-TW" altLang="en-US" noProof="1" smtClean="0"/>
              <a:t>第三層</a:t>
            </a:r>
          </a:p>
          <a:p>
            <a:pPr lvl="3"/>
            <a:r>
              <a:rPr lang="zh-TW" altLang="en-US" noProof="1" smtClean="0"/>
              <a:t>第四層</a:t>
            </a:r>
          </a:p>
          <a:p>
            <a:pPr lvl="4"/>
            <a:r>
              <a:rPr lang="zh-TW" altLang="en-US" noProof="1" smtClean="0"/>
              <a:t>第五層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fld id="{CA688E67-D150-4F8D-BA77-4539D3F3C7F2}" type="datetime1">
              <a:rPr lang="en-US" altLang="zh-TW" smtClean="0"/>
              <a:t>11/6/2013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+mj-lt"/>
                <a:ea typeface="+mj-lt"/>
                <a:cs typeface="+mj-lt"/>
              </a:defRPr>
            </a:lvl1pPr>
          </a:lstStyle>
          <a:p>
            <a:pPr algn="ctr"/>
            <a:fld id="{E7C5BED8-E022-43B9-AAE3-0F7ED9E75C55}" type="slidenum">
              <a:rPr lang="en-US" sz="2000" smtClean="0">
                <a:solidFill>
                  <a:srgbClr val="FFFFFF"/>
                </a:solidFill>
                <a:latin typeface="+mj-lt"/>
                <a:ea typeface="+mj-lt"/>
                <a:cs typeface="+mj-lt"/>
              </a:rPr>
              <a:pPr algn="ctr"/>
              <a:t>‹#›</a:t>
            </a:fld>
            <a:endParaRPr lang="en-US" sz="1400" dirty="0">
              <a:solidFill>
                <a:srgbClr val="FFFFFF"/>
              </a:solidFill>
              <a:latin typeface="+mj-lt"/>
              <a:ea typeface="+mj-lt"/>
              <a:cs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7.wmf"/><Relationship Id="rId4" Type="http://schemas.openxmlformats.org/officeDocument/2006/relationships/image" Target="../media/image19.png"/><Relationship Id="rId9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6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0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/>
              <a:t>Diversity Maximization Under Matroid Constraints</a:t>
            </a:r>
            <a:endParaRPr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tint val="10000"/>
                </a:schemeClr>
              </a:solidFill>
              <a:effectLst>
                <a:outerShdw blurRad="50000" dist="50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187624" y="3429000"/>
            <a:ext cx="6912768" cy="2892896"/>
          </a:xfrm>
        </p:spPr>
        <p:txBody>
          <a:bodyPr>
            <a:normAutofit/>
          </a:bodyPr>
          <a:lstStyle/>
          <a:p>
            <a:pPr algn="l"/>
            <a:r>
              <a:rPr lang="en-US" altLang="zh-TW" b="1" dirty="0"/>
              <a:t>Date</a:t>
            </a:r>
            <a:r>
              <a:rPr lang="zh-TW" altLang="en-US" b="1" dirty="0"/>
              <a:t> </a:t>
            </a:r>
            <a:r>
              <a:rPr lang="en-US" altLang="zh-TW" b="1" dirty="0"/>
              <a:t>:</a:t>
            </a:r>
            <a:r>
              <a:rPr lang="zh-TW" altLang="en-US" b="1" dirty="0"/>
              <a:t> </a:t>
            </a:r>
            <a:r>
              <a:rPr lang="en-US" altLang="zh-TW" b="1" dirty="0" smtClean="0"/>
              <a:t>2013/11/06</a:t>
            </a:r>
            <a:endParaRPr lang="en-US" altLang="zh-TW" b="1" dirty="0"/>
          </a:p>
          <a:p>
            <a:pPr algn="l"/>
            <a:r>
              <a:rPr lang="en-US" altLang="zh-TW" b="1" dirty="0"/>
              <a:t>Source</a:t>
            </a:r>
            <a:r>
              <a:rPr lang="zh-TW" altLang="en-US" b="1" dirty="0"/>
              <a:t> </a:t>
            </a:r>
            <a:r>
              <a:rPr lang="en-US" altLang="zh-TW" b="1" dirty="0"/>
              <a:t>:</a:t>
            </a:r>
            <a:r>
              <a:rPr lang="zh-TW" altLang="en-US" b="1" dirty="0"/>
              <a:t> </a:t>
            </a:r>
            <a:r>
              <a:rPr lang="en-US" altLang="zh-TW" b="1" dirty="0" smtClean="0"/>
              <a:t>KDD’13</a:t>
            </a:r>
            <a:endParaRPr lang="en-US" altLang="zh-TW" b="1" dirty="0"/>
          </a:p>
          <a:p>
            <a:pPr algn="l"/>
            <a:r>
              <a:rPr lang="en-US" altLang="zh-TW" b="1" dirty="0"/>
              <a:t>Authors : </a:t>
            </a:r>
            <a:r>
              <a:rPr lang="en-US" altLang="zh-TW" b="1" dirty="0" err="1"/>
              <a:t>Zeinab</a:t>
            </a:r>
            <a:r>
              <a:rPr lang="en-US" altLang="zh-TW" b="1" dirty="0"/>
              <a:t> </a:t>
            </a:r>
            <a:r>
              <a:rPr lang="en-US" altLang="zh-TW" b="1" dirty="0" err="1"/>
              <a:t>Abbassi</a:t>
            </a:r>
            <a:r>
              <a:rPr lang="en-US" altLang="zh-TW" b="1" dirty="0" smtClean="0"/>
              <a:t>, </a:t>
            </a:r>
            <a:r>
              <a:rPr lang="en-US" altLang="zh-TW" b="1" dirty="0" err="1"/>
              <a:t>Vahab</a:t>
            </a:r>
            <a:r>
              <a:rPr lang="en-US" altLang="zh-TW" b="1" dirty="0"/>
              <a:t> S. </a:t>
            </a:r>
            <a:r>
              <a:rPr lang="en-US" altLang="zh-TW" b="1" dirty="0" err="1" smtClean="0"/>
              <a:t>Mirrokni</a:t>
            </a:r>
            <a:r>
              <a:rPr lang="en-US" altLang="zh-TW" b="1" dirty="0" smtClean="0"/>
              <a:t>, </a:t>
            </a:r>
          </a:p>
          <a:p>
            <a:pPr algn="l"/>
            <a:r>
              <a:rPr lang="en-US" altLang="zh-TW" b="1" dirty="0"/>
              <a:t> </a:t>
            </a:r>
            <a:r>
              <a:rPr lang="en-US" altLang="zh-TW" b="1" dirty="0" smtClean="0"/>
              <a:t>                   </a:t>
            </a:r>
            <a:r>
              <a:rPr lang="en-US" altLang="zh-TW" b="1" dirty="0" err="1" smtClean="0"/>
              <a:t>Mayur</a:t>
            </a:r>
            <a:r>
              <a:rPr lang="en-US" altLang="zh-TW" b="1" dirty="0" smtClean="0"/>
              <a:t> </a:t>
            </a:r>
            <a:r>
              <a:rPr lang="en-US" altLang="zh-TW" b="1" dirty="0"/>
              <a:t>Thakur</a:t>
            </a:r>
          </a:p>
          <a:p>
            <a:pPr algn="l"/>
            <a:r>
              <a:rPr lang="en-US" altLang="zh-TW" b="1" dirty="0"/>
              <a:t>Advisor : </a:t>
            </a:r>
            <a:r>
              <a:rPr lang="en-US" altLang="zh-TW" b="1" dirty="0" err="1"/>
              <a:t>Dr.Jia</a:t>
            </a:r>
            <a:r>
              <a:rPr lang="en-US" altLang="zh-TW" b="1" dirty="0"/>
              <a:t>-ling, </a:t>
            </a:r>
            <a:r>
              <a:rPr lang="en-US" altLang="zh-TW" b="1" dirty="0" err="1"/>
              <a:t>Koh</a:t>
            </a:r>
            <a:endParaRPr lang="en-US" altLang="zh-TW" b="1" dirty="0"/>
          </a:p>
          <a:p>
            <a:pPr algn="l"/>
            <a:r>
              <a:rPr lang="en-US" altLang="zh-TW" b="1" dirty="0"/>
              <a:t>Speaker : Shun-Chen, Cheng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640960" cy="936104"/>
          </a:xfrm>
        </p:spPr>
        <p:txBody>
          <a:bodyPr>
            <a:normAutofit/>
          </a:bodyPr>
          <a:lstStyle/>
          <a:p>
            <a:r>
              <a:rPr lang="en-US" altLang="zh-TW" dirty="0"/>
              <a:t>Combined Heuristic for center selection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83568" y="1196752"/>
            <a:ext cx="7772400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endParaRPr lang="en-US" altLang="zh-TW" dirty="0" smtClean="0"/>
          </a:p>
          <a:p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27" y="1412776"/>
            <a:ext cx="7739529" cy="5096275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3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Outline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Preprocessing for Clustering</a:t>
            </a:r>
          </a:p>
          <a:p>
            <a:pPr lvl="1"/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Greedy Algorithm</a:t>
            </a:r>
          </a:p>
          <a:p>
            <a:pPr lvl="1"/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Combined Heuristic</a:t>
            </a:r>
          </a:p>
          <a:p>
            <a:r>
              <a:rPr lang="en-US" altLang="zh-TW" sz="2800" dirty="0" smtClean="0"/>
              <a:t>Diversity Maximization under </a:t>
            </a:r>
            <a:r>
              <a:rPr lang="en-US" altLang="zh-TW" sz="2800" dirty="0" err="1" smtClean="0"/>
              <a:t>Matroid</a:t>
            </a:r>
            <a:r>
              <a:rPr lang="en-US" altLang="zh-TW" sz="2800" dirty="0" smtClean="0"/>
              <a:t> Constraints</a:t>
            </a:r>
          </a:p>
          <a:p>
            <a:pPr lvl="1"/>
            <a:r>
              <a:rPr lang="en-US" altLang="zh-TW" dirty="0" smtClean="0"/>
              <a:t>Local Search Algorithm </a:t>
            </a:r>
          </a:p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Experiment</a:t>
            </a:r>
          </a:p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Conclusions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6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352928" cy="1368152"/>
          </a:xfrm>
        </p:spPr>
        <p:txBody>
          <a:bodyPr>
            <a:normAutofit/>
          </a:bodyPr>
          <a:lstStyle/>
          <a:p>
            <a:r>
              <a:rPr lang="en-US" altLang="zh-TW" dirty="0"/>
              <a:t>Diversity Maximization under </a:t>
            </a:r>
            <a:r>
              <a:rPr lang="en-US" altLang="zh-TW" dirty="0" err="1" smtClean="0"/>
              <a:t>Matroid</a:t>
            </a:r>
            <a:r>
              <a:rPr lang="en-US" altLang="zh-TW" dirty="0" smtClean="0"/>
              <a:t> Constraints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91082" y="1457489"/>
            <a:ext cx="78488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Starts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from </a:t>
            </a:r>
            <a:r>
              <a:rPr lang="en-US" altLang="zh-TW" sz="2000" dirty="0"/>
              <a:t>an arbitrary set </a:t>
            </a:r>
            <a:r>
              <a:rPr lang="en-US" altLang="zh-TW" sz="2000" dirty="0" err="1"/>
              <a:t>Ri</a:t>
            </a:r>
            <a:r>
              <a:rPr lang="en-US" altLang="zh-TW" sz="2000" dirty="0"/>
              <a:t> </a:t>
            </a:r>
            <a:r>
              <a:rPr lang="en-US" altLang="zh-TW" sz="2000" dirty="0" smtClean="0"/>
              <a:t>of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p </a:t>
            </a:r>
            <a:r>
              <a:rPr lang="en-US" altLang="zh-TW" sz="2000" dirty="0"/>
              <a:t>representative documents in each </a:t>
            </a:r>
            <a:r>
              <a:rPr lang="en-US" altLang="zh-TW" sz="2000" dirty="0" smtClean="0"/>
              <a:t>cluster.</a:t>
            </a:r>
          </a:p>
          <a:p>
            <a:endParaRPr lang="en-US" altLang="zh-TW" sz="2000" dirty="0" smtClean="0"/>
          </a:p>
          <a:p>
            <a:r>
              <a:rPr lang="en-US" altLang="zh-TW" sz="2000" dirty="0" smtClean="0"/>
              <a:t> Initialize:</a:t>
            </a:r>
            <a:r>
              <a:rPr lang="zh-TW" altLang="en-US" sz="2000" dirty="0" smtClean="0"/>
              <a:t>：</a:t>
            </a:r>
            <a:r>
              <a:rPr lang="en-US" altLang="zh-TW" sz="2000" dirty="0" smtClean="0"/>
              <a:t>Let </a:t>
            </a:r>
            <a:r>
              <a:rPr lang="en-US" altLang="zh-TW" sz="2000" dirty="0" err="1"/>
              <a:t>Ri</a:t>
            </a:r>
            <a:r>
              <a:rPr lang="en-US" altLang="zh-TW" sz="2000" dirty="0"/>
              <a:t> be the set of documents with the highest quality </a:t>
            </a:r>
            <a:r>
              <a:rPr lang="en-US" altLang="zh-TW" sz="2000" dirty="0" smtClean="0"/>
              <a:t>score in </a:t>
            </a:r>
            <a:r>
              <a:rPr lang="en-US" altLang="zh-TW" sz="2000" dirty="0" err="1" smtClean="0"/>
              <a:t>Ci</a:t>
            </a:r>
            <a:r>
              <a:rPr lang="en-US" altLang="zh-TW" dirty="0" smtClean="0"/>
              <a:t>                                              </a:t>
            </a:r>
            <a:endParaRPr lang="zh-TW" altLang="en-US" dirty="0"/>
          </a:p>
        </p:txBody>
      </p:sp>
      <p:grpSp>
        <p:nvGrpSpPr>
          <p:cNvPr id="41" name="群組 40"/>
          <p:cNvGrpSpPr/>
          <p:nvPr/>
        </p:nvGrpSpPr>
        <p:grpSpPr>
          <a:xfrm>
            <a:off x="1481003" y="2893907"/>
            <a:ext cx="6486375" cy="783055"/>
            <a:chOff x="1536303" y="2151181"/>
            <a:chExt cx="6486375" cy="783055"/>
          </a:xfrm>
        </p:grpSpPr>
        <p:sp>
          <p:nvSpPr>
            <p:cNvPr id="7" name="左大括弧 6"/>
            <p:cNvSpPr/>
            <p:nvPr/>
          </p:nvSpPr>
          <p:spPr>
            <a:xfrm>
              <a:off x="3106142" y="2335847"/>
              <a:ext cx="288032" cy="456149"/>
            </a:xfrm>
            <a:prstGeom prst="leftBrac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1536303" y="2335847"/>
              <a:ext cx="16990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Quality score =</a:t>
              </a:r>
              <a:endParaRPr lang="zh-TW" altLang="en-US" dirty="0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3414166" y="2151181"/>
              <a:ext cx="46085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reliability and coverage of each document</a:t>
              </a:r>
              <a:endParaRPr lang="zh-TW" altLang="en-US" dirty="0"/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3419872" y="2564904"/>
              <a:ext cx="37683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popularity of owner of the micro-post</a:t>
              </a:r>
              <a:endParaRPr lang="zh-TW" altLang="en-US" dirty="0"/>
            </a:p>
          </p:txBody>
        </p:sp>
      </p:grpSp>
      <p:sp>
        <p:nvSpPr>
          <p:cNvPr id="23" name="文字方塊 22"/>
          <p:cNvSpPr txBox="1"/>
          <p:nvPr/>
        </p:nvSpPr>
        <p:spPr>
          <a:xfrm>
            <a:off x="4157800" y="4757082"/>
            <a:ext cx="101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/>
              <a:t>If p = 2</a:t>
            </a:r>
            <a:endParaRPr lang="zh-TW" altLang="en-US" sz="2000" b="1" dirty="0"/>
          </a:p>
        </p:txBody>
      </p:sp>
      <p:sp>
        <p:nvSpPr>
          <p:cNvPr id="24" name="向右箭號 23"/>
          <p:cNvSpPr/>
          <p:nvPr/>
        </p:nvSpPr>
        <p:spPr>
          <a:xfrm>
            <a:off x="3923928" y="5037771"/>
            <a:ext cx="1512168" cy="263437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5" name="群組 34"/>
          <p:cNvGrpSpPr/>
          <p:nvPr/>
        </p:nvGrpSpPr>
        <p:grpSpPr>
          <a:xfrm>
            <a:off x="5328083" y="4505970"/>
            <a:ext cx="1908214" cy="1443308"/>
            <a:chOff x="4053541" y="3220462"/>
            <a:chExt cx="1526571" cy="1239082"/>
          </a:xfrm>
        </p:grpSpPr>
        <p:sp>
          <p:nvSpPr>
            <p:cNvPr id="26" name="橢圓 25"/>
            <p:cNvSpPr/>
            <p:nvPr/>
          </p:nvSpPr>
          <p:spPr>
            <a:xfrm>
              <a:off x="4053541" y="3220462"/>
              <a:ext cx="720080" cy="43543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tx1"/>
                  </a:solidFill>
                </a:rPr>
                <a:t>d5</a:t>
              </a:r>
              <a:endParaRPr lang="en-US" altLang="zh-TW" dirty="0">
                <a:solidFill>
                  <a:schemeClr val="tx1"/>
                </a:solidFill>
              </a:endParaRPr>
            </a:p>
          </p:txBody>
        </p:sp>
        <p:sp>
          <p:nvSpPr>
            <p:cNvPr id="27" name="圓角矩形 26"/>
            <p:cNvSpPr/>
            <p:nvPr/>
          </p:nvSpPr>
          <p:spPr>
            <a:xfrm>
              <a:off x="4226893" y="3284984"/>
              <a:ext cx="561131" cy="4578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圓角矩形 27"/>
            <p:cNvSpPr/>
            <p:nvPr/>
          </p:nvSpPr>
          <p:spPr>
            <a:xfrm>
              <a:off x="4211960" y="4014692"/>
              <a:ext cx="576064" cy="4448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文字方塊 29"/>
            <p:cNvSpPr txBox="1"/>
            <p:nvPr/>
          </p:nvSpPr>
          <p:spPr>
            <a:xfrm>
              <a:off x="4932040" y="3297555"/>
              <a:ext cx="569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R</a:t>
              </a:r>
              <a:r>
                <a:rPr lang="en-US" altLang="zh-TW" dirty="0" smtClean="0"/>
                <a:t> 1</a:t>
              </a:r>
              <a:endParaRPr lang="zh-TW" altLang="en-US" dirty="0"/>
            </a:p>
          </p:txBody>
        </p:sp>
        <p:sp>
          <p:nvSpPr>
            <p:cNvPr id="31" name="文字方塊 30"/>
            <p:cNvSpPr txBox="1"/>
            <p:nvPr/>
          </p:nvSpPr>
          <p:spPr>
            <a:xfrm>
              <a:off x="4932040" y="4014692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R 2</a:t>
              </a:r>
              <a:endParaRPr lang="zh-TW" altLang="en-US" dirty="0"/>
            </a:p>
          </p:txBody>
        </p:sp>
        <p:sp>
          <p:nvSpPr>
            <p:cNvPr id="33" name="橢圓 32"/>
            <p:cNvSpPr/>
            <p:nvPr/>
          </p:nvSpPr>
          <p:spPr>
            <a:xfrm>
              <a:off x="4082345" y="3964994"/>
              <a:ext cx="648072" cy="37939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tx1"/>
                  </a:solidFill>
                </a:rPr>
                <a:t>d1</a:t>
              </a:r>
              <a:endParaRPr lang="en-US" altLang="zh-TW" dirty="0">
                <a:solidFill>
                  <a:schemeClr val="tx1"/>
                </a:solidFill>
              </a:endParaRPr>
            </a:p>
          </p:txBody>
        </p:sp>
      </p:grpSp>
      <p:sp>
        <p:nvSpPr>
          <p:cNvPr id="36" name="文字方塊 35"/>
          <p:cNvSpPr txBox="1"/>
          <p:nvPr/>
        </p:nvSpPr>
        <p:spPr>
          <a:xfrm>
            <a:off x="639682" y="3853576"/>
            <a:ext cx="14309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/>
              <a:t>Initialize</a:t>
            </a:r>
            <a:r>
              <a:rPr lang="zh-TW" altLang="en-US" sz="2000" b="1" dirty="0" smtClean="0"/>
              <a:t>：</a:t>
            </a:r>
            <a:endParaRPr lang="zh-TW" altLang="en-US" sz="2000" b="1" dirty="0"/>
          </a:p>
        </p:txBody>
      </p:sp>
      <p:grpSp>
        <p:nvGrpSpPr>
          <p:cNvPr id="3" name="群組 2"/>
          <p:cNvGrpSpPr/>
          <p:nvPr/>
        </p:nvGrpSpPr>
        <p:grpSpPr>
          <a:xfrm>
            <a:off x="1475656" y="4293154"/>
            <a:ext cx="2689561" cy="1656126"/>
            <a:chOff x="1475656" y="4293154"/>
            <a:chExt cx="2689561" cy="1656126"/>
          </a:xfrm>
        </p:grpSpPr>
        <p:grpSp>
          <p:nvGrpSpPr>
            <p:cNvPr id="22" name="群組 21"/>
            <p:cNvGrpSpPr/>
            <p:nvPr/>
          </p:nvGrpSpPr>
          <p:grpSpPr>
            <a:xfrm>
              <a:off x="1475656" y="4293154"/>
              <a:ext cx="2689561" cy="1656126"/>
              <a:chOff x="5653692" y="3286705"/>
              <a:chExt cx="2689561" cy="1656126"/>
            </a:xfrm>
          </p:grpSpPr>
          <p:sp>
            <p:nvSpPr>
              <p:cNvPr id="13" name="橢圓 12"/>
              <p:cNvSpPr/>
              <p:nvPr/>
            </p:nvSpPr>
            <p:spPr>
              <a:xfrm>
                <a:off x="5714339" y="3507347"/>
                <a:ext cx="720080" cy="435435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>
                    <a:solidFill>
                      <a:schemeClr val="tx1"/>
                    </a:solidFill>
                  </a:rPr>
                  <a:t>d2</a:t>
                </a:r>
                <a:endParaRPr lang="en-US" altLang="zh-TW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圓角矩形 13"/>
              <p:cNvSpPr/>
              <p:nvPr/>
            </p:nvSpPr>
            <p:spPr>
              <a:xfrm>
                <a:off x="5759533" y="3286705"/>
                <a:ext cx="1224136" cy="72008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" name="圓角矩形 14"/>
              <p:cNvSpPr/>
              <p:nvPr/>
            </p:nvSpPr>
            <p:spPr>
              <a:xfrm>
                <a:off x="5723890" y="4222751"/>
                <a:ext cx="1224136" cy="72008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" name="橢圓 15"/>
              <p:cNvSpPr/>
              <p:nvPr/>
            </p:nvSpPr>
            <p:spPr>
              <a:xfrm>
                <a:off x="5653692" y="4366767"/>
                <a:ext cx="720080" cy="435435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>
                    <a:solidFill>
                      <a:schemeClr val="tx1"/>
                    </a:solidFill>
                  </a:rPr>
                  <a:t>d4</a:t>
                </a:r>
                <a:endParaRPr lang="en-US" altLang="zh-TW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文字方塊 16"/>
              <p:cNvSpPr txBox="1"/>
              <p:nvPr/>
            </p:nvSpPr>
            <p:spPr>
              <a:xfrm>
                <a:off x="7047109" y="3630510"/>
                <a:ext cx="1296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/>
                  <a:t>Cluster 1</a:t>
                </a:r>
                <a:endParaRPr lang="zh-TW" altLang="en-US" dirty="0"/>
              </a:p>
            </p:txBody>
          </p:sp>
          <p:sp>
            <p:nvSpPr>
              <p:cNvPr id="18" name="文字方塊 17"/>
              <p:cNvSpPr txBox="1"/>
              <p:nvPr/>
            </p:nvSpPr>
            <p:spPr>
              <a:xfrm>
                <a:off x="7047109" y="4394291"/>
                <a:ext cx="1296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/>
                  <a:t>Cluster 2</a:t>
                </a:r>
                <a:endParaRPr lang="zh-TW" altLang="en-US" dirty="0"/>
              </a:p>
            </p:txBody>
          </p:sp>
          <p:sp>
            <p:nvSpPr>
              <p:cNvPr id="19" name="橢圓 18"/>
              <p:cNvSpPr/>
              <p:nvPr/>
            </p:nvSpPr>
            <p:spPr>
              <a:xfrm>
                <a:off x="6003549" y="3289630"/>
                <a:ext cx="720080" cy="435435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>
                    <a:solidFill>
                      <a:schemeClr val="tx1"/>
                    </a:solidFill>
                  </a:rPr>
                  <a:t>d3</a:t>
                </a:r>
                <a:endParaRPr lang="en-US" altLang="zh-TW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橢圓 19"/>
              <p:cNvSpPr/>
              <p:nvPr/>
            </p:nvSpPr>
            <p:spPr>
              <a:xfrm>
                <a:off x="6085740" y="4150743"/>
                <a:ext cx="720080" cy="435435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>
                    <a:solidFill>
                      <a:schemeClr val="tx1"/>
                    </a:solidFill>
                  </a:rPr>
                  <a:t>d1</a:t>
                </a:r>
                <a:endParaRPr lang="en-US" altLang="zh-TW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橢圓 20"/>
              <p:cNvSpPr/>
              <p:nvPr/>
            </p:nvSpPr>
            <p:spPr>
              <a:xfrm>
                <a:off x="6248693" y="3565927"/>
                <a:ext cx="720080" cy="435435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>
                    <a:solidFill>
                      <a:schemeClr val="tx1"/>
                    </a:solidFill>
                  </a:rPr>
                  <a:t>d5</a:t>
                </a:r>
                <a:endParaRPr lang="en-US" altLang="zh-TW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2" name="橢圓 41"/>
            <p:cNvSpPr/>
            <p:nvPr/>
          </p:nvSpPr>
          <p:spPr>
            <a:xfrm>
              <a:off x="1979712" y="5441837"/>
              <a:ext cx="720080" cy="43543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tx1"/>
                  </a:solidFill>
                </a:rPr>
                <a:t>d3</a:t>
              </a:r>
              <a:endParaRPr lang="en-US" altLang="zh-TW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2" name="橢圓 31"/>
          <p:cNvSpPr/>
          <p:nvPr/>
        </p:nvSpPr>
        <p:spPr>
          <a:xfrm>
            <a:off x="5652120" y="4721757"/>
            <a:ext cx="720080" cy="43543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d3</a:t>
            </a:r>
            <a:endParaRPr lang="en-US" altLang="zh-TW" dirty="0">
              <a:solidFill>
                <a:schemeClr val="tx1"/>
              </a:solidFill>
            </a:endParaRPr>
          </a:p>
        </p:txBody>
      </p:sp>
      <p:sp>
        <p:nvSpPr>
          <p:cNvPr id="34" name="橢圓 33"/>
          <p:cNvSpPr/>
          <p:nvPr/>
        </p:nvSpPr>
        <p:spPr>
          <a:xfrm>
            <a:off x="5652120" y="5583172"/>
            <a:ext cx="720080" cy="43543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d4</a:t>
            </a:r>
            <a:endParaRPr lang="en-US" altLang="zh-TW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2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352928" cy="1224136"/>
          </a:xfrm>
        </p:spPr>
        <p:txBody>
          <a:bodyPr>
            <a:normAutofit/>
          </a:bodyPr>
          <a:lstStyle/>
          <a:p>
            <a:r>
              <a:rPr lang="en-US" altLang="zh-TW" dirty="0"/>
              <a:t>Local Search Algorithm 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96" y="1517483"/>
            <a:ext cx="6711548" cy="5117675"/>
          </a:xfr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31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-72008"/>
            <a:ext cx="8352928" cy="908720"/>
          </a:xfrm>
        </p:spPr>
        <p:txBody>
          <a:bodyPr>
            <a:normAutofit/>
          </a:bodyPr>
          <a:lstStyle/>
          <a:p>
            <a:r>
              <a:rPr lang="en-US" altLang="zh-TW" dirty="0"/>
              <a:t>Local Search Algorithm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5496" y="657200"/>
            <a:ext cx="1296144" cy="430039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Ex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227533" y="3591558"/>
            <a:ext cx="2832299" cy="1997681"/>
            <a:chOff x="1475656" y="4293154"/>
            <a:chExt cx="2467595" cy="1656126"/>
          </a:xfrm>
        </p:grpSpPr>
        <p:grpSp>
          <p:nvGrpSpPr>
            <p:cNvPr id="5" name="群組 4"/>
            <p:cNvGrpSpPr/>
            <p:nvPr/>
          </p:nvGrpSpPr>
          <p:grpSpPr>
            <a:xfrm>
              <a:off x="1475656" y="4293154"/>
              <a:ext cx="2467595" cy="1656126"/>
              <a:chOff x="5653692" y="3286705"/>
              <a:chExt cx="2467595" cy="1656126"/>
            </a:xfrm>
          </p:grpSpPr>
          <p:sp>
            <p:nvSpPr>
              <p:cNvPr id="7" name="橢圓 6"/>
              <p:cNvSpPr/>
              <p:nvPr/>
            </p:nvSpPr>
            <p:spPr>
              <a:xfrm>
                <a:off x="5714339" y="3507347"/>
                <a:ext cx="720080" cy="435435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>
                    <a:solidFill>
                      <a:schemeClr val="tx1"/>
                    </a:solidFill>
                  </a:rPr>
                  <a:t>d2</a:t>
                </a:r>
                <a:endParaRPr lang="en-US" altLang="zh-TW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圓角矩形 7"/>
              <p:cNvSpPr/>
              <p:nvPr/>
            </p:nvSpPr>
            <p:spPr>
              <a:xfrm>
                <a:off x="5759533" y="3286705"/>
                <a:ext cx="1224136" cy="72008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" name="圓角矩形 8"/>
              <p:cNvSpPr/>
              <p:nvPr/>
            </p:nvSpPr>
            <p:spPr>
              <a:xfrm>
                <a:off x="5723890" y="4222751"/>
                <a:ext cx="1224136" cy="72008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" name="橢圓 9"/>
              <p:cNvSpPr/>
              <p:nvPr/>
            </p:nvSpPr>
            <p:spPr>
              <a:xfrm>
                <a:off x="5653692" y="4366767"/>
                <a:ext cx="720080" cy="435435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>
                    <a:solidFill>
                      <a:schemeClr val="tx1"/>
                    </a:solidFill>
                  </a:rPr>
                  <a:t>d4</a:t>
                </a:r>
                <a:endParaRPr lang="en-US" altLang="zh-TW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文字方塊 10"/>
              <p:cNvSpPr txBox="1"/>
              <p:nvPr/>
            </p:nvSpPr>
            <p:spPr>
              <a:xfrm>
                <a:off x="7047109" y="3510119"/>
                <a:ext cx="10741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/>
                  <a:t>Cluster 1</a:t>
                </a:r>
                <a:endParaRPr lang="zh-TW" altLang="en-US" dirty="0"/>
              </a:p>
            </p:txBody>
          </p:sp>
          <p:sp>
            <p:nvSpPr>
              <p:cNvPr id="12" name="文字方塊 11"/>
              <p:cNvSpPr txBox="1"/>
              <p:nvPr/>
            </p:nvSpPr>
            <p:spPr>
              <a:xfrm>
                <a:off x="7047109" y="4394291"/>
                <a:ext cx="10741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/>
                  <a:t>Cluster 2</a:t>
                </a:r>
                <a:endParaRPr lang="zh-TW" altLang="en-US" dirty="0"/>
              </a:p>
            </p:txBody>
          </p:sp>
          <p:sp>
            <p:nvSpPr>
              <p:cNvPr id="13" name="橢圓 12"/>
              <p:cNvSpPr/>
              <p:nvPr/>
            </p:nvSpPr>
            <p:spPr>
              <a:xfrm>
                <a:off x="6003549" y="3289630"/>
                <a:ext cx="720080" cy="435435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>
                    <a:solidFill>
                      <a:schemeClr val="tx1"/>
                    </a:solidFill>
                  </a:rPr>
                  <a:t>d3</a:t>
                </a:r>
                <a:endParaRPr lang="en-US" altLang="zh-TW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橢圓 13"/>
              <p:cNvSpPr/>
              <p:nvPr/>
            </p:nvSpPr>
            <p:spPr>
              <a:xfrm>
                <a:off x="6085740" y="4150743"/>
                <a:ext cx="720080" cy="435435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>
                    <a:solidFill>
                      <a:schemeClr val="tx1"/>
                    </a:solidFill>
                  </a:rPr>
                  <a:t>d1</a:t>
                </a:r>
                <a:endParaRPr lang="en-US" altLang="zh-TW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橢圓 14"/>
              <p:cNvSpPr/>
              <p:nvPr/>
            </p:nvSpPr>
            <p:spPr>
              <a:xfrm>
                <a:off x="6248693" y="3565927"/>
                <a:ext cx="720080" cy="435435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>
                    <a:solidFill>
                      <a:schemeClr val="tx1"/>
                    </a:solidFill>
                  </a:rPr>
                  <a:t>d5</a:t>
                </a:r>
                <a:endParaRPr lang="en-US" altLang="zh-TW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" name="橢圓 5"/>
            <p:cNvSpPr/>
            <p:nvPr/>
          </p:nvSpPr>
          <p:spPr>
            <a:xfrm>
              <a:off x="1979712" y="5441837"/>
              <a:ext cx="720080" cy="43543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tx1"/>
                  </a:solidFill>
                </a:rPr>
                <a:t>d3</a:t>
              </a:r>
              <a:endParaRPr lang="en-US" altLang="zh-TW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文字方塊 15"/>
          <p:cNvSpPr txBox="1"/>
          <p:nvPr/>
        </p:nvSpPr>
        <p:spPr>
          <a:xfrm>
            <a:off x="3210173" y="2132856"/>
            <a:ext cx="55851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/>
              <a:t>R1 ×  C1\R1</a:t>
            </a:r>
            <a:r>
              <a:rPr lang="zh-TW" altLang="en-US" sz="2000" b="1" dirty="0"/>
              <a:t> </a:t>
            </a:r>
            <a:r>
              <a:rPr lang="en-US" altLang="zh-TW" sz="2000" b="1" dirty="0" smtClean="0"/>
              <a:t>= { (</a:t>
            </a:r>
            <a:r>
              <a:rPr lang="en-US" altLang="zh-TW" sz="2000" b="1" dirty="0" smtClean="0"/>
              <a:t>d5,d2) </a:t>
            </a:r>
            <a:r>
              <a:rPr lang="en-US" altLang="zh-TW" sz="2000" b="1" dirty="0" smtClean="0"/>
              <a:t>, (</a:t>
            </a:r>
            <a:r>
              <a:rPr lang="en-US" altLang="zh-TW" sz="2000" b="1" dirty="0" smtClean="0"/>
              <a:t>d3,d2) </a:t>
            </a:r>
            <a:r>
              <a:rPr lang="en-US" altLang="zh-TW" sz="2000" b="1" dirty="0" smtClean="0"/>
              <a:t>}</a:t>
            </a:r>
          </a:p>
          <a:p>
            <a:r>
              <a:rPr lang="en-US" altLang="zh-TW" sz="2000" b="1" dirty="0" smtClean="0"/>
              <a:t>For (</a:t>
            </a:r>
            <a:r>
              <a:rPr lang="en-US" altLang="zh-TW" sz="2000" b="1" dirty="0" smtClean="0"/>
              <a:t>d5,d2)  </a:t>
            </a:r>
            <a:r>
              <a:rPr lang="en-US" altLang="zh-TW" sz="2000" dirty="0"/>
              <a:t>-&gt; R1={ </a:t>
            </a:r>
            <a:r>
              <a:rPr lang="en-US" altLang="zh-TW" sz="2000" dirty="0" smtClean="0">
                <a:solidFill>
                  <a:srgbClr val="FF0000"/>
                </a:solidFill>
              </a:rPr>
              <a:t>d2</a:t>
            </a:r>
            <a:r>
              <a:rPr lang="en-US" altLang="zh-TW" sz="2000" dirty="0" smtClean="0"/>
              <a:t>,d3 </a:t>
            </a:r>
            <a:r>
              <a:rPr lang="en-US" altLang="zh-TW" sz="2000" dirty="0"/>
              <a:t>} </a:t>
            </a:r>
            <a:r>
              <a:rPr lang="en-US" altLang="zh-TW" sz="2000" dirty="0" smtClean="0"/>
              <a:t>-&gt;dependent</a:t>
            </a:r>
            <a:r>
              <a:rPr lang="zh-TW" altLang="en-US" sz="2000" dirty="0" smtClean="0"/>
              <a:t>  </a:t>
            </a:r>
            <a:endParaRPr lang="en-US" altLang="zh-TW" sz="2000" dirty="0" smtClean="0"/>
          </a:p>
          <a:p>
            <a:r>
              <a:rPr lang="en-US" altLang="zh-TW" sz="2000" b="1" dirty="0"/>
              <a:t>So don’t consider.</a:t>
            </a:r>
            <a:endParaRPr lang="zh-TW" altLang="en-US" sz="2000" b="1" dirty="0"/>
          </a:p>
          <a:p>
            <a:r>
              <a:rPr lang="en-US" altLang="zh-TW" sz="2000" b="1" dirty="0" smtClean="0"/>
              <a:t>For </a:t>
            </a:r>
            <a:r>
              <a:rPr lang="en-US" altLang="zh-TW" sz="2000" b="1" dirty="0" smtClean="0"/>
              <a:t>(</a:t>
            </a:r>
            <a:r>
              <a:rPr lang="en-US" altLang="zh-TW" sz="2000" b="1" dirty="0" smtClean="0"/>
              <a:t>d3,d2)  </a:t>
            </a:r>
            <a:r>
              <a:rPr lang="en-US" altLang="zh-TW" sz="2000" dirty="0" smtClean="0"/>
              <a:t>-&gt; R1={ </a:t>
            </a:r>
            <a:r>
              <a:rPr lang="en-US" altLang="zh-TW" sz="2000" dirty="0" smtClean="0"/>
              <a:t>d5,</a:t>
            </a:r>
            <a:r>
              <a:rPr lang="en-US" altLang="zh-TW" sz="2000" dirty="0" smtClean="0">
                <a:solidFill>
                  <a:srgbClr val="FF0000"/>
                </a:solidFill>
              </a:rPr>
              <a:t>d2 </a:t>
            </a:r>
            <a:r>
              <a:rPr lang="en-US" altLang="zh-TW" sz="2000" dirty="0" smtClean="0"/>
              <a:t>} -&gt;</a:t>
            </a:r>
            <a:r>
              <a:rPr lang="en-US" altLang="zh-TW" sz="2000" dirty="0"/>
              <a:t>independent</a:t>
            </a:r>
            <a:r>
              <a:rPr lang="zh-TW" altLang="en-US" sz="2000" dirty="0"/>
              <a:t> </a:t>
            </a:r>
            <a:endParaRPr lang="en-US" altLang="zh-TW" sz="2000" b="1" dirty="0" smtClean="0"/>
          </a:p>
          <a:p>
            <a:r>
              <a:rPr lang="en-US" altLang="zh-TW" sz="2000" dirty="0"/>
              <a:t>Diversity(S={ </a:t>
            </a:r>
            <a:r>
              <a:rPr lang="en-US" altLang="zh-TW" sz="2000" dirty="0" smtClean="0"/>
              <a:t>d5,d2,d1,d4 </a:t>
            </a:r>
            <a:r>
              <a:rPr lang="en-US" altLang="zh-TW" sz="2000" dirty="0" smtClean="0"/>
              <a:t>})</a:t>
            </a:r>
          </a:p>
          <a:p>
            <a:r>
              <a:rPr lang="en-US" altLang="zh-TW" sz="2000" dirty="0"/>
              <a:t> </a:t>
            </a:r>
            <a:r>
              <a:rPr lang="en-US" altLang="zh-TW" sz="2000" dirty="0" smtClean="0"/>
              <a:t>   </a:t>
            </a:r>
            <a:r>
              <a:rPr lang="en-US" altLang="zh-TW" sz="2000" dirty="0" smtClean="0"/>
              <a:t>0.34</a:t>
            </a:r>
            <a:r>
              <a:rPr lang="en-US" altLang="zh-TW" sz="2000" dirty="0" smtClean="0"/>
              <a:t> </a:t>
            </a:r>
            <a:r>
              <a:rPr lang="en-US" altLang="zh-TW" sz="2000" dirty="0" smtClean="0"/>
              <a:t>&lt; 2 , so none action</a:t>
            </a:r>
            <a:endParaRPr lang="en-US" altLang="zh-TW" sz="20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3203848" y="4527554"/>
            <a:ext cx="57606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/>
              <a:t>R2 ×  C2\R2</a:t>
            </a:r>
            <a:r>
              <a:rPr lang="zh-TW" altLang="en-US" sz="2000" b="1" dirty="0" smtClean="0"/>
              <a:t> </a:t>
            </a:r>
            <a:r>
              <a:rPr lang="en-US" altLang="zh-TW" sz="2000" b="1" dirty="0" smtClean="0"/>
              <a:t>= { (d1,d3) ,(d4,d3)}</a:t>
            </a:r>
          </a:p>
          <a:p>
            <a:r>
              <a:rPr lang="en-US" altLang="zh-TW" sz="2000" b="1" dirty="0"/>
              <a:t>For (</a:t>
            </a:r>
            <a:r>
              <a:rPr lang="en-US" altLang="zh-TW" sz="2000" b="1" dirty="0" smtClean="0"/>
              <a:t>d1,d3) </a:t>
            </a:r>
            <a:r>
              <a:rPr lang="en-US" altLang="zh-TW" sz="2000" dirty="0" smtClean="0"/>
              <a:t>-&gt; R2={ </a:t>
            </a:r>
            <a:r>
              <a:rPr lang="en-US" altLang="zh-TW" sz="2000" dirty="0" smtClean="0">
                <a:solidFill>
                  <a:srgbClr val="FF0000"/>
                </a:solidFill>
              </a:rPr>
              <a:t>d3</a:t>
            </a:r>
            <a:r>
              <a:rPr lang="en-US" altLang="zh-TW" sz="2000" dirty="0" smtClean="0"/>
              <a:t>,d4 } -&gt; independent</a:t>
            </a:r>
            <a:r>
              <a:rPr lang="zh-TW" altLang="en-US" sz="2000" dirty="0" smtClean="0"/>
              <a:t>  </a:t>
            </a:r>
            <a:endParaRPr lang="en-US" altLang="zh-TW" sz="2000" dirty="0"/>
          </a:p>
          <a:p>
            <a:r>
              <a:rPr lang="en-US" altLang="zh-TW" sz="2000" dirty="0"/>
              <a:t>Diversity(S={ </a:t>
            </a:r>
            <a:r>
              <a:rPr lang="en-US" altLang="zh-TW" sz="2000" dirty="0" smtClean="0"/>
              <a:t>d5,d3,d4 </a:t>
            </a:r>
            <a:r>
              <a:rPr lang="en-US" altLang="zh-TW" sz="2000" dirty="0" smtClean="0"/>
              <a:t>})</a:t>
            </a:r>
          </a:p>
          <a:p>
            <a:r>
              <a:rPr lang="en-US" altLang="zh-TW" sz="2000" b="1" dirty="0"/>
              <a:t> </a:t>
            </a:r>
            <a:r>
              <a:rPr lang="en-US" altLang="zh-TW" sz="2000" b="1" dirty="0" smtClean="0"/>
              <a:t>   </a:t>
            </a:r>
            <a:r>
              <a:rPr lang="en-US" altLang="zh-TW" sz="2000" dirty="0" smtClean="0"/>
              <a:t>keep same , so none action</a:t>
            </a:r>
          </a:p>
          <a:p>
            <a:r>
              <a:rPr lang="en-US" altLang="zh-TW" sz="2000" b="1" dirty="0" smtClean="0"/>
              <a:t>For </a:t>
            </a:r>
            <a:r>
              <a:rPr lang="en-US" altLang="zh-TW" sz="2000" b="1" dirty="0"/>
              <a:t>(</a:t>
            </a:r>
            <a:r>
              <a:rPr lang="en-US" altLang="zh-TW" sz="2000" b="1" dirty="0" smtClean="0"/>
              <a:t>d4,d3) </a:t>
            </a:r>
            <a:r>
              <a:rPr lang="en-US" altLang="zh-TW" sz="2000" dirty="0" smtClean="0"/>
              <a:t>-&gt; R2={ d1,</a:t>
            </a:r>
            <a:r>
              <a:rPr lang="en-US" altLang="zh-TW" sz="2000" dirty="0" smtClean="0">
                <a:solidFill>
                  <a:srgbClr val="FF0000"/>
                </a:solidFill>
              </a:rPr>
              <a:t>d3 </a:t>
            </a:r>
            <a:r>
              <a:rPr lang="en-US" altLang="zh-TW" sz="2000" dirty="0" smtClean="0"/>
              <a:t>} -&gt; </a:t>
            </a:r>
            <a:r>
              <a:rPr lang="en-US" altLang="zh-TW" sz="2000" b="1" dirty="0" smtClean="0"/>
              <a:t>dependent</a:t>
            </a:r>
            <a:endParaRPr lang="en-US" altLang="zh-TW" sz="2000" b="1" dirty="0"/>
          </a:p>
          <a:p>
            <a:r>
              <a:rPr lang="en-US" altLang="zh-TW" sz="2000" b="1" dirty="0" smtClean="0"/>
              <a:t>So don’t consider.</a:t>
            </a:r>
            <a:endParaRPr lang="zh-TW" altLang="en-US" sz="2000" b="1" dirty="0"/>
          </a:p>
        </p:txBody>
      </p:sp>
      <p:pic>
        <p:nvPicPr>
          <p:cNvPr id="18" name="內容版面配置區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715" y="1484784"/>
            <a:ext cx="3239757" cy="626172"/>
          </a:xfrm>
          <a:prstGeom prst="rect">
            <a:avLst/>
          </a:prstGeom>
        </p:spPr>
      </p:pic>
      <p:pic>
        <p:nvPicPr>
          <p:cNvPr id="19" name="圖片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731" y="761703"/>
            <a:ext cx="4713772" cy="651073"/>
          </a:xfrm>
          <a:prstGeom prst="rect">
            <a:avLst/>
          </a:prstGeom>
        </p:spPr>
      </p:pic>
      <p:graphicFrame>
        <p:nvGraphicFramePr>
          <p:cNvPr id="20" name="物件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009290"/>
              </p:ext>
            </p:extLst>
          </p:nvPr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7" name="方程式" r:id="rId5" imgW="914400" imgH="215640" progId="Equation.3">
                  <p:embed/>
                </p:oleObj>
              </mc:Choice>
              <mc:Fallback>
                <p:oleObj name="方程式" r:id="rId5" imgW="9144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文字方塊 22"/>
          <p:cNvSpPr txBox="1"/>
          <p:nvPr/>
        </p:nvSpPr>
        <p:spPr>
          <a:xfrm>
            <a:off x="956145" y="980728"/>
            <a:ext cx="38318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R1={ </a:t>
            </a:r>
            <a:r>
              <a:rPr lang="en-US" altLang="zh-TW" sz="2000" dirty="0" smtClean="0"/>
              <a:t>d5,d3 </a:t>
            </a:r>
            <a:r>
              <a:rPr lang="en-US" altLang="zh-TW" sz="2000" dirty="0" smtClean="0"/>
              <a:t>} , R2={ d1,d4 } </a:t>
            </a:r>
          </a:p>
          <a:p>
            <a:r>
              <a:rPr lang="en-US" altLang="zh-TW" sz="2000" dirty="0" smtClean="0"/>
              <a:t>Initial Diversity ( S={</a:t>
            </a:r>
            <a:r>
              <a:rPr lang="en-US" altLang="zh-TW" sz="2000" dirty="0" smtClean="0"/>
              <a:t>d5,d3,d1,d4</a:t>
            </a:r>
            <a:r>
              <a:rPr lang="en-US" altLang="zh-TW" sz="2000" dirty="0" smtClean="0"/>
              <a:t>} )</a:t>
            </a:r>
          </a:p>
        </p:txBody>
      </p:sp>
      <p:sp>
        <p:nvSpPr>
          <p:cNvPr id="26" name="文字方塊 25"/>
          <p:cNvSpPr txBox="1"/>
          <p:nvPr/>
        </p:nvSpPr>
        <p:spPr>
          <a:xfrm>
            <a:off x="5508104" y="6235713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i="1" dirty="0" smtClean="0"/>
              <a:t>Finished! S={</a:t>
            </a:r>
            <a:r>
              <a:rPr lang="en-US" altLang="zh-TW" sz="2400" b="1" i="1" dirty="0" smtClean="0"/>
              <a:t>d5,d3,d1,d4</a:t>
            </a:r>
            <a:r>
              <a:rPr lang="en-US" altLang="zh-TW" sz="2400" b="1" i="1" dirty="0" smtClean="0"/>
              <a:t>}</a:t>
            </a:r>
            <a:endParaRPr lang="zh-TW" altLang="en-US" sz="2400" b="1" i="1" dirty="0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22" name="物件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000736"/>
              </p:ext>
            </p:extLst>
          </p:nvPr>
        </p:nvGraphicFramePr>
        <p:xfrm>
          <a:off x="1061740" y="1561033"/>
          <a:ext cx="2070100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8" name="方程式" r:id="rId7" imgW="1295280" imgH="583920" progId="Equation.3">
                  <p:embed/>
                </p:oleObj>
              </mc:Choice>
              <mc:Fallback>
                <p:oleObj name="方程式" r:id="rId7" imgW="1295280" imgH="583920" progId="Equation.3">
                  <p:embed/>
                  <p:pic>
                    <p:nvPicPr>
                      <p:cNvPr id="0" name="物件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1740" y="1561033"/>
                        <a:ext cx="2070100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物件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4322176"/>
              </p:ext>
            </p:extLst>
          </p:nvPr>
        </p:nvGraphicFramePr>
        <p:xfrm>
          <a:off x="6184900" y="3340100"/>
          <a:ext cx="29019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9" name="方程式" r:id="rId9" imgW="1714320" imgH="393480" progId="Equation.3">
                  <p:embed/>
                </p:oleObj>
              </mc:Choice>
              <mc:Fallback>
                <p:oleObj name="方程式" r:id="rId9" imgW="1714320" imgH="393480" progId="Equation.3">
                  <p:embed/>
                  <p:pic>
                    <p:nvPicPr>
                      <p:cNvPr id="0" name="物件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4900" y="3340100"/>
                        <a:ext cx="290195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物件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508234"/>
              </p:ext>
            </p:extLst>
          </p:nvPr>
        </p:nvGraphicFramePr>
        <p:xfrm>
          <a:off x="5940152" y="5068888"/>
          <a:ext cx="25781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0" name="方程式" r:id="rId11" imgW="1523880" imgH="393480" progId="Equation.3">
                  <p:embed/>
                </p:oleObj>
              </mc:Choice>
              <mc:Fallback>
                <p:oleObj name="方程式" r:id="rId11" imgW="1523880" imgH="393480" progId="Equation.3">
                  <p:embed/>
                  <p:pic>
                    <p:nvPicPr>
                      <p:cNvPr id="0" name="物件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5068888"/>
                        <a:ext cx="25781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橢圓 27"/>
          <p:cNvSpPr/>
          <p:nvPr/>
        </p:nvSpPr>
        <p:spPr>
          <a:xfrm rot="2408439">
            <a:off x="555395" y="3599831"/>
            <a:ext cx="593224" cy="78453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橢圓 28"/>
          <p:cNvSpPr/>
          <p:nvPr/>
        </p:nvSpPr>
        <p:spPr>
          <a:xfrm rot="21179258">
            <a:off x="873255" y="4699415"/>
            <a:ext cx="593224" cy="78453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1" name="直線單箭頭接點 30"/>
          <p:cNvCxnSpPr>
            <a:stCxn id="28" idx="0"/>
          </p:cNvCxnSpPr>
          <p:nvPr/>
        </p:nvCxnSpPr>
        <p:spPr>
          <a:xfrm flipV="1">
            <a:off x="1104890" y="3140968"/>
            <a:ext cx="608276" cy="55125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單箭頭接點 32"/>
          <p:cNvCxnSpPr>
            <a:stCxn id="29" idx="6"/>
          </p:cNvCxnSpPr>
          <p:nvPr/>
        </p:nvCxnSpPr>
        <p:spPr>
          <a:xfrm flipV="1">
            <a:off x="1464260" y="3140969"/>
            <a:ext cx="289817" cy="191450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字方塊 35"/>
          <p:cNvSpPr txBox="1"/>
          <p:nvPr/>
        </p:nvSpPr>
        <p:spPr>
          <a:xfrm>
            <a:off x="1609168" y="2843644"/>
            <a:ext cx="1306648" cy="36933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Category 1</a:t>
            </a:r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1463737" y="5853977"/>
            <a:ext cx="1306648" cy="369332"/>
          </a:xfrm>
          <a:prstGeom prst="rect">
            <a:avLst/>
          </a:prstGeom>
          <a:noFill/>
          <a:ln w="28575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Category 1</a:t>
            </a:r>
            <a:endParaRPr lang="zh-TW" altLang="en-US" dirty="0"/>
          </a:p>
        </p:txBody>
      </p:sp>
      <p:cxnSp>
        <p:nvCxnSpPr>
          <p:cNvPr id="39" name="直線單箭頭接點 38"/>
          <p:cNvCxnSpPr/>
          <p:nvPr/>
        </p:nvCxnSpPr>
        <p:spPr>
          <a:xfrm>
            <a:off x="629098" y="5294414"/>
            <a:ext cx="834639" cy="798882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/>
          <p:cNvCxnSpPr>
            <a:endCxn id="37" idx="0"/>
          </p:cNvCxnSpPr>
          <p:nvPr/>
        </p:nvCxnSpPr>
        <p:spPr>
          <a:xfrm>
            <a:off x="1455604" y="4321211"/>
            <a:ext cx="661457" cy="1532766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2439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Outline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Preprocessing for Clustering</a:t>
            </a:r>
          </a:p>
          <a:p>
            <a:pPr lvl="1"/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Greedy Algorithm</a:t>
            </a:r>
          </a:p>
          <a:p>
            <a:pPr lvl="1"/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Combined Heuristic</a:t>
            </a:r>
          </a:p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Diversity Maximization under </a:t>
            </a:r>
            <a:r>
              <a:rPr lang="en-US" altLang="zh-TW" sz="2800" dirty="0" err="1" smtClean="0">
                <a:solidFill>
                  <a:schemeClr val="bg1">
                    <a:lumMod val="65000"/>
                  </a:schemeClr>
                </a:solidFill>
              </a:rPr>
              <a:t>Matroid</a:t>
            </a:r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 Constraints</a:t>
            </a:r>
          </a:p>
          <a:p>
            <a:pPr lvl="1"/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Local Search Algorithm </a:t>
            </a:r>
          </a:p>
          <a:p>
            <a:r>
              <a:rPr lang="en-US" altLang="zh-TW" sz="2800" dirty="0" smtClean="0"/>
              <a:t>Experiment</a:t>
            </a:r>
          </a:p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Conclusions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6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Experiment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618040" cy="4572000"/>
          </a:xfrm>
        </p:spPr>
        <p:txBody>
          <a:bodyPr>
            <a:normAutofit/>
          </a:bodyPr>
          <a:lstStyle/>
          <a:p>
            <a:r>
              <a:rPr lang="en-US" altLang="zh-TW" sz="2400" dirty="0" smtClean="0"/>
              <a:t>Dataset</a:t>
            </a:r>
            <a:r>
              <a:rPr lang="zh-TW" altLang="en-US" sz="2400" dirty="0" smtClean="0"/>
              <a:t>：</a:t>
            </a:r>
            <a:endParaRPr lang="en-US" altLang="zh-TW" sz="2400" dirty="0" smtClean="0"/>
          </a:p>
          <a:p>
            <a:pPr lvl="1"/>
            <a:r>
              <a:rPr lang="en-US" altLang="zh-TW" dirty="0" smtClean="0"/>
              <a:t>1)Real data - Twitter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320040" lvl="1" indent="0">
              <a:buNone/>
            </a:pPr>
            <a:r>
              <a:rPr lang="en-US" altLang="zh-TW" dirty="0" smtClean="0"/>
              <a:t>         </a:t>
            </a:r>
            <a:r>
              <a:rPr lang="en-US" altLang="zh-TW" sz="2000" dirty="0" smtClean="0"/>
              <a:t>61 families of twitter posts</a:t>
            </a:r>
            <a:r>
              <a:rPr lang="zh-TW" altLang="en-US" sz="2000" dirty="0" smtClean="0"/>
              <a:t>，</a:t>
            </a:r>
            <a:r>
              <a:rPr lang="en-US" altLang="zh-TW" sz="2000" dirty="0"/>
              <a:t>each consider </a:t>
            </a:r>
            <a:r>
              <a:rPr lang="en-US" altLang="zh-TW" sz="2000" dirty="0" smtClean="0"/>
              <a:t>10,000 to </a:t>
            </a:r>
            <a:r>
              <a:rPr lang="en-US" altLang="zh-TW" sz="2000" dirty="0"/>
              <a:t>25,000 top queries for Google real-time search</a:t>
            </a:r>
          </a:p>
          <a:p>
            <a:pPr marL="320040" lvl="1" indent="0">
              <a:buNone/>
            </a:pPr>
            <a:r>
              <a:rPr lang="en-US" altLang="zh-TW" sz="2000" dirty="0" smtClean="0"/>
              <a:t>	61 </a:t>
            </a:r>
            <a:r>
              <a:rPr lang="en-US" altLang="zh-TW" sz="2000" dirty="0"/>
              <a:t>edge-weighted </a:t>
            </a:r>
            <a:r>
              <a:rPr lang="en-US" altLang="zh-TW" sz="2000" dirty="0" smtClean="0"/>
              <a:t>bipartite graphs </a:t>
            </a:r>
            <a:r>
              <a:rPr lang="en-US" altLang="zh-TW" sz="2000" dirty="0"/>
              <a:t>with an average of 1,277 topics and average of 12,500 </a:t>
            </a:r>
            <a:r>
              <a:rPr lang="en-US" altLang="zh-TW" sz="2000" dirty="0" smtClean="0"/>
              <a:t>documents</a:t>
            </a:r>
          </a:p>
          <a:p>
            <a:pPr lvl="1">
              <a:lnSpc>
                <a:spcPct val="150000"/>
              </a:lnSpc>
            </a:pPr>
            <a:r>
              <a:rPr lang="en-US" altLang="zh-TW" dirty="0" smtClean="0"/>
              <a:t>2)Random generated data</a:t>
            </a:r>
            <a:endParaRPr lang="en-US" altLang="zh-TW" dirty="0"/>
          </a:p>
          <a:p>
            <a:pPr marL="594360" lvl="2" indent="0">
              <a:buNone/>
            </a:pPr>
            <a:r>
              <a:rPr lang="en-US" altLang="zh-TW" dirty="0"/>
              <a:t>	random bipartite graphs each with 20000 documents and 2000 topics each edge is present with probability p independent of </a:t>
            </a:r>
            <a:r>
              <a:rPr lang="en-US" altLang="zh-TW" dirty="0" smtClean="0"/>
              <a:t>all other </a:t>
            </a:r>
            <a:r>
              <a:rPr lang="en-US" altLang="zh-TW" dirty="0"/>
              <a:t>edges</a:t>
            </a:r>
            <a:r>
              <a:rPr lang="en-US" altLang="zh-TW" dirty="0" smtClean="0"/>
              <a:t>.</a:t>
            </a:r>
          </a:p>
          <a:p>
            <a:pPr marL="594360" lvl="2" indent="0">
              <a:buNone/>
            </a:pPr>
            <a:r>
              <a:rPr lang="en-US" altLang="zh-TW" dirty="0" smtClean="0"/>
              <a:t>Consider p </a:t>
            </a:r>
            <a:r>
              <a:rPr lang="en-US" altLang="zh-TW" dirty="0"/>
              <a:t>= </a:t>
            </a:r>
            <a:r>
              <a:rPr lang="en-US" altLang="zh-TW" dirty="0" smtClean="0"/>
              <a:t>0.1% , 0.5% , 1% , </a:t>
            </a:r>
            <a:r>
              <a:rPr lang="en-US" altLang="zh-TW" dirty="0"/>
              <a:t>2</a:t>
            </a:r>
            <a:r>
              <a:rPr lang="en-US" altLang="zh-TW" dirty="0" smtClean="0"/>
              <a:t>% , </a:t>
            </a:r>
            <a:r>
              <a:rPr lang="en-US" altLang="zh-TW" dirty="0"/>
              <a:t>5</a:t>
            </a:r>
            <a:r>
              <a:rPr lang="en-US" altLang="zh-TW" dirty="0" smtClean="0"/>
              <a:t>% , </a:t>
            </a:r>
            <a:r>
              <a:rPr lang="en-US" altLang="zh-TW" dirty="0"/>
              <a:t>10%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405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8157592" cy="51495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sz="2400" dirty="0"/>
              <a:t>Metric</a:t>
            </a:r>
          </a:p>
          <a:p>
            <a:pPr lvl="1"/>
            <a:r>
              <a:rPr lang="en-US" altLang="zh-TW" sz="2000" dirty="0"/>
              <a:t>Weighted-coverage (W-COVERAGE)</a:t>
            </a:r>
          </a:p>
          <a:p>
            <a:pPr lvl="1"/>
            <a:r>
              <a:rPr lang="en-US" altLang="zh-TW" sz="2000" dirty="0"/>
              <a:t>Diversity (DIVERSITY)</a:t>
            </a:r>
          </a:p>
          <a:p>
            <a:pPr lvl="1"/>
            <a:r>
              <a:rPr lang="en-US" altLang="zh-TW" sz="2000" dirty="0"/>
              <a:t>Average distance to the centers (DIST-ALL)</a:t>
            </a:r>
          </a:p>
          <a:p>
            <a:pPr lvl="1"/>
            <a:r>
              <a:rPr lang="en-US" altLang="zh-TW" sz="2000" dirty="0"/>
              <a:t>Percentage of documents covered in clustering (PERC)</a:t>
            </a:r>
          </a:p>
          <a:p>
            <a:pPr lvl="1"/>
            <a:r>
              <a:rPr lang="en-US" altLang="zh-TW" sz="2000" dirty="0"/>
              <a:t>Average distance of covered documents to the centers (DISTCOVERED)</a:t>
            </a:r>
          </a:p>
          <a:p>
            <a:pPr lvl="1"/>
            <a:r>
              <a:rPr lang="en-US" altLang="zh-TW" sz="2000" dirty="0"/>
              <a:t>Intra-cluster diversity (INTRA-DIVERSITY</a:t>
            </a:r>
            <a:r>
              <a:rPr lang="en-US" altLang="zh-TW" sz="20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TW" sz="2400" dirty="0" smtClean="0"/>
              <a:t>Baseline</a:t>
            </a:r>
            <a:endParaRPr lang="en-US" altLang="zh-TW" sz="2200" dirty="0" smtClean="0"/>
          </a:p>
          <a:p>
            <a:pPr lvl="1"/>
            <a:r>
              <a:rPr lang="en-US" altLang="zh-TW" sz="2000" dirty="0"/>
              <a:t>finding a set of </a:t>
            </a:r>
            <a:r>
              <a:rPr lang="en-US" altLang="zh-TW" sz="2000" dirty="0" smtClean="0"/>
              <a:t>centers</a:t>
            </a:r>
            <a:r>
              <a:rPr lang="zh-TW" altLang="en-US" sz="2000" dirty="0" smtClean="0"/>
              <a:t>：</a:t>
            </a:r>
            <a:r>
              <a:rPr lang="en-US" altLang="zh-TW" sz="2000" dirty="0"/>
              <a:t>Sort-based Algorithm [SORT(TOP-k</a:t>
            </a:r>
            <a:r>
              <a:rPr lang="en-US" altLang="zh-TW" sz="2000" dirty="0" smtClean="0"/>
              <a:t>)]</a:t>
            </a:r>
            <a:r>
              <a:rPr lang="zh-TW" altLang="en-US" sz="2000" dirty="0" smtClean="0"/>
              <a:t>、</a:t>
            </a:r>
            <a:r>
              <a:rPr lang="en-US" altLang="zh-TW" sz="2000" dirty="0"/>
              <a:t>Random Algorithm (RAND</a:t>
            </a:r>
            <a:r>
              <a:rPr lang="en-US" altLang="zh-TW" sz="2000" dirty="0" smtClean="0"/>
              <a:t>)</a:t>
            </a:r>
          </a:p>
          <a:p>
            <a:pPr lvl="1"/>
            <a:r>
              <a:rPr lang="en-US" altLang="zh-TW" sz="2000" dirty="0" smtClean="0"/>
              <a:t>representative selection</a:t>
            </a:r>
            <a:r>
              <a:rPr lang="zh-TW" altLang="en-US" sz="2000" dirty="0" smtClean="0"/>
              <a:t>：</a:t>
            </a:r>
            <a:r>
              <a:rPr lang="en-US" altLang="zh-TW" sz="2000" dirty="0"/>
              <a:t>picks the top p documents </a:t>
            </a:r>
            <a:r>
              <a:rPr lang="en-US" altLang="zh-TW" sz="2000" dirty="0" smtClean="0"/>
              <a:t>in each </a:t>
            </a:r>
            <a:r>
              <a:rPr lang="en-US" altLang="zh-TW" sz="2000" dirty="0"/>
              <a:t>cluster [SORT(BASELINE)]</a:t>
            </a:r>
            <a:endParaRPr lang="zh-TW" alt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48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772400" cy="940966"/>
          </a:xfrm>
        </p:spPr>
        <p:txBody>
          <a:bodyPr/>
          <a:lstStyle/>
          <a:p>
            <a:r>
              <a:rPr lang="en-US" altLang="zh-TW" dirty="0"/>
              <a:t>Experiment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844824"/>
            <a:ext cx="6820852" cy="3172268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694" y="5301208"/>
            <a:ext cx="5928282" cy="116752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1183630" y="1412776"/>
            <a:ext cx="2092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i="1" dirty="0"/>
              <a:t>on real data sets</a:t>
            </a:r>
            <a:endParaRPr lang="zh-TW" altLang="en-US" sz="2000" b="1" i="1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903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568952" cy="940966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the initial </a:t>
            </a:r>
            <a:r>
              <a:rPr lang="en-US" altLang="zh-TW" dirty="0" smtClean="0"/>
              <a:t>set of </a:t>
            </a:r>
            <a:r>
              <a:rPr lang="en-US" altLang="zh-TW" dirty="0"/>
              <a:t>centers various algorithms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496000"/>
            <a:ext cx="6944695" cy="3877216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683568" y="5530006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*</a:t>
            </a:r>
            <a:r>
              <a:rPr lang="en-US" altLang="zh-TW" dirty="0" smtClean="0"/>
              <a:t>DIVERSITY </a:t>
            </a:r>
            <a:r>
              <a:rPr lang="en-US" altLang="zh-TW" dirty="0"/>
              <a:t>is normalize </a:t>
            </a:r>
            <a:r>
              <a:rPr lang="en-US" altLang="zh-TW" dirty="0" smtClean="0"/>
              <a:t>compared to </a:t>
            </a:r>
            <a:r>
              <a:rPr lang="en-US" altLang="zh-TW" dirty="0"/>
              <a:t>the maximum possible diversity, i.e</a:t>
            </a:r>
            <a:r>
              <a:rPr lang="en-US" altLang="zh-TW" dirty="0" smtClean="0"/>
              <a:t>.,       </a:t>
            </a:r>
            <a:r>
              <a:rPr lang="zh-TW" altLang="en-US" dirty="0" smtClean="0"/>
              <a:t>   </a:t>
            </a:r>
            <a:r>
              <a:rPr lang="en-US" altLang="zh-TW" dirty="0" smtClean="0"/>
              <a:t>,  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where m is </a:t>
            </a:r>
            <a:r>
              <a:rPr lang="en-US" altLang="zh-TW" dirty="0"/>
              <a:t>the number of documents. </a:t>
            </a:r>
            <a:endParaRPr lang="en-US" altLang="zh-TW" dirty="0" smtClean="0"/>
          </a:p>
          <a:p>
            <a:r>
              <a:rPr lang="en-US" altLang="zh-TW" dirty="0" smtClean="0"/>
              <a:t>*W-COVERAGE </a:t>
            </a:r>
            <a:r>
              <a:rPr lang="en-US" altLang="zh-TW" dirty="0"/>
              <a:t>is </a:t>
            </a:r>
            <a:r>
              <a:rPr lang="en-US" altLang="zh-TW" dirty="0" smtClean="0"/>
              <a:t>normalized based </a:t>
            </a:r>
            <a:r>
              <a:rPr lang="en-US" altLang="zh-TW" dirty="0"/>
              <a:t>on the coverage of the SORT algorithm</a:t>
            </a:r>
            <a:r>
              <a:rPr lang="en-US" altLang="zh-TW" dirty="0" smtClean="0"/>
              <a:t>.</a:t>
            </a: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8845" y="5509999"/>
            <a:ext cx="427571" cy="367273"/>
          </a:xfrm>
          <a:prstGeom prst="rect">
            <a:avLst/>
          </a:prstGeom>
        </p:spPr>
      </p:pic>
      <p:sp>
        <p:nvSpPr>
          <p:cNvPr id="8" name="左大括弧 7"/>
          <p:cNvSpPr/>
          <p:nvPr/>
        </p:nvSpPr>
        <p:spPr>
          <a:xfrm>
            <a:off x="971600" y="1844824"/>
            <a:ext cx="288032" cy="864096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左大括弧 8"/>
          <p:cNvSpPr/>
          <p:nvPr/>
        </p:nvSpPr>
        <p:spPr>
          <a:xfrm>
            <a:off x="968028" y="2861320"/>
            <a:ext cx="288032" cy="2511896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179512" y="2001034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i="1" dirty="0" smtClean="0"/>
              <a:t>Real data</a:t>
            </a:r>
            <a:endParaRPr lang="zh-TW" altLang="en-US" sz="2000" b="1" i="1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35496" y="3729226"/>
            <a:ext cx="1115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i="1" dirty="0" smtClean="0"/>
              <a:t>Random data</a:t>
            </a:r>
            <a:endParaRPr lang="zh-TW" altLang="en-US" sz="2000" b="1" i="1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40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Outline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Introduction</a:t>
            </a:r>
          </a:p>
          <a:p>
            <a:r>
              <a:rPr lang="en-US" altLang="zh-TW" sz="2800" dirty="0" smtClean="0"/>
              <a:t>Preprocessing for Clustering</a:t>
            </a:r>
          </a:p>
          <a:p>
            <a:pPr lvl="1"/>
            <a:r>
              <a:rPr lang="en-US" altLang="zh-TW" dirty="0" smtClean="0"/>
              <a:t>Greedy Algorithm</a:t>
            </a:r>
          </a:p>
          <a:p>
            <a:pPr lvl="1"/>
            <a:r>
              <a:rPr lang="en-US" altLang="zh-TW" dirty="0" smtClean="0"/>
              <a:t>Combined Heuristic</a:t>
            </a:r>
          </a:p>
          <a:p>
            <a:r>
              <a:rPr lang="en-US" altLang="zh-TW" sz="2800" dirty="0" smtClean="0"/>
              <a:t>Diversity Maximization under </a:t>
            </a:r>
            <a:r>
              <a:rPr lang="en-US" altLang="zh-TW" sz="2800" dirty="0" err="1" smtClean="0"/>
              <a:t>Matroid</a:t>
            </a:r>
            <a:r>
              <a:rPr lang="en-US" altLang="zh-TW" sz="2800" dirty="0" smtClean="0"/>
              <a:t> Constraints</a:t>
            </a:r>
          </a:p>
          <a:p>
            <a:pPr lvl="1"/>
            <a:r>
              <a:rPr lang="en-US" altLang="zh-TW" dirty="0" smtClean="0"/>
              <a:t>Local Search Algorithm </a:t>
            </a:r>
          </a:p>
          <a:p>
            <a:r>
              <a:rPr lang="en-US" altLang="zh-TW" sz="2800" dirty="0" smtClean="0"/>
              <a:t>Experiment</a:t>
            </a:r>
          </a:p>
          <a:p>
            <a:r>
              <a:rPr lang="en-US" altLang="zh-TW" sz="2800" dirty="0" smtClean="0"/>
              <a:t>Conclusions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3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143000"/>
          </a:xfrm>
        </p:spPr>
        <p:txBody>
          <a:bodyPr>
            <a:normAutofit/>
          </a:bodyPr>
          <a:lstStyle/>
          <a:p>
            <a:r>
              <a:rPr lang="en-US" altLang="zh-TW" dirty="0"/>
              <a:t>User study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755576" y="1412776"/>
            <a:ext cx="7772400" cy="5184576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Amazon’s Mechanical </a:t>
            </a:r>
            <a:r>
              <a:rPr lang="en-US" altLang="zh-TW" dirty="0"/>
              <a:t>Turk(</a:t>
            </a:r>
            <a:r>
              <a:rPr lang="en-US" altLang="zh-TW" dirty="0" err="1"/>
              <a:t>MTurk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/>
              <a:t>four questions </a:t>
            </a:r>
            <a:r>
              <a:rPr lang="en-US" altLang="zh-TW" dirty="0" smtClean="0"/>
              <a:t>each </a:t>
            </a:r>
            <a:r>
              <a:rPr lang="en-US" altLang="zh-TW" dirty="0"/>
              <a:t>question consists of two main parts: 1) </a:t>
            </a:r>
            <a:r>
              <a:rPr lang="en-US" altLang="zh-TW" dirty="0" smtClean="0"/>
              <a:t>Which </a:t>
            </a:r>
            <a:r>
              <a:rPr lang="en-US" altLang="zh-TW" dirty="0"/>
              <a:t>one do </a:t>
            </a:r>
            <a:r>
              <a:rPr lang="en-US" altLang="zh-TW" dirty="0" smtClean="0"/>
              <a:t>you prefer?</a:t>
            </a:r>
          </a:p>
          <a:p>
            <a:pPr marL="320040" lvl="1" indent="0">
              <a:lnSpc>
                <a:spcPct val="150000"/>
              </a:lnSpc>
              <a:buNone/>
            </a:pPr>
            <a:r>
              <a:rPr lang="en-US" altLang="zh-TW" dirty="0" smtClean="0"/>
              <a:t>   2</a:t>
            </a:r>
            <a:r>
              <a:rPr lang="en-US" altLang="zh-TW" dirty="0"/>
              <a:t>) </a:t>
            </a:r>
            <a:r>
              <a:rPr lang="en-US" altLang="zh-TW" dirty="0" smtClean="0"/>
              <a:t>Which </a:t>
            </a:r>
            <a:r>
              <a:rPr lang="en-US" altLang="zh-TW" dirty="0"/>
              <a:t>one do you think others prefer</a:t>
            </a:r>
            <a:r>
              <a:rPr lang="en-US" altLang="zh-TW" dirty="0" smtClean="0"/>
              <a:t>?</a:t>
            </a:r>
          </a:p>
          <a:p>
            <a:pPr marL="320040" lvl="1" indent="0">
              <a:buNone/>
            </a:pPr>
            <a:r>
              <a:rPr lang="en-US" altLang="zh-TW" dirty="0" smtClean="0"/>
              <a:t>each </a:t>
            </a:r>
            <a:r>
              <a:rPr lang="en-US" altLang="zh-TW" dirty="0"/>
              <a:t>with two choices where each option is a set of </a:t>
            </a:r>
            <a:r>
              <a:rPr lang="en-US" altLang="zh-TW" dirty="0" smtClean="0"/>
              <a:t>clusters</a:t>
            </a:r>
          </a:p>
          <a:p>
            <a:pPr>
              <a:lnSpc>
                <a:spcPct val="150000"/>
              </a:lnSpc>
              <a:buSzPct val="70000"/>
              <a:buFont typeface="Wingdings" panose="05000000000000000000" pitchFamily="2" charset="2"/>
              <a:buChar char="l"/>
            </a:pPr>
            <a:r>
              <a:rPr lang="en-US" altLang="zh-TW" sz="2800" dirty="0" smtClean="0"/>
              <a:t>Observations</a:t>
            </a:r>
          </a:p>
          <a:p>
            <a:pPr lvl="1">
              <a:buSzPct val="70000"/>
              <a:buFont typeface="Wingdings" panose="05000000000000000000" pitchFamily="2" charset="2"/>
              <a:buChar char="l"/>
            </a:pPr>
            <a:r>
              <a:rPr lang="en-US" altLang="zh-TW" dirty="0" smtClean="0"/>
              <a:t>65% preferred </a:t>
            </a:r>
            <a:r>
              <a:rPr lang="en-US" altLang="zh-TW" dirty="0"/>
              <a:t>to see a more diversified set of </a:t>
            </a:r>
            <a:r>
              <a:rPr lang="en-US" altLang="zh-TW" dirty="0" smtClean="0"/>
              <a:t>clusters</a:t>
            </a:r>
          </a:p>
          <a:p>
            <a:pPr lvl="1">
              <a:buSzPct val="70000"/>
              <a:buFont typeface="Wingdings" panose="05000000000000000000" pitchFamily="2" charset="2"/>
              <a:buChar char="l"/>
            </a:pPr>
            <a:r>
              <a:rPr lang="en-US" altLang="zh-TW" dirty="0"/>
              <a:t>69% </a:t>
            </a:r>
            <a:r>
              <a:rPr lang="en-US" altLang="zh-TW" dirty="0" smtClean="0"/>
              <a:t>thought </a:t>
            </a:r>
            <a:r>
              <a:rPr lang="en-US" altLang="zh-TW" dirty="0"/>
              <a:t>that most people would like to </a:t>
            </a:r>
            <a:r>
              <a:rPr lang="en-US" altLang="zh-TW" dirty="0" smtClean="0"/>
              <a:t>see a </a:t>
            </a:r>
            <a:r>
              <a:rPr lang="en-US" altLang="zh-TW" dirty="0"/>
              <a:t>diversified set of clusters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405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Outline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Preprocessing for Clustering</a:t>
            </a:r>
          </a:p>
          <a:p>
            <a:pPr lvl="1"/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Greedy Algorithm</a:t>
            </a:r>
          </a:p>
          <a:p>
            <a:pPr lvl="1"/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Combined Heuristic</a:t>
            </a:r>
          </a:p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Diversity Maximization under </a:t>
            </a:r>
            <a:r>
              <a:rPr lang="en-US" altLang="zh-TW" sz="2800" dirty="0" err="1" smtClean="0">
                <a:solidFill>
                  <a:schemeClr val="bg1">
                    <a:lumMod val="65000"/>
                  </a:schemeClr>
                </a:solidFill>
              </a:rPr>
              <a:t>Matroid</a:t>
            </a:r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 Constraints</a:t>
            </a:r>
          </a:p>
          <a:p>
            <a:pPr lvl="1"/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Local Search Algorithm </a:t>
            </a:r>
          </a:p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Experiment</a:t>
            </a:r>
          </a:p>
          <a:p>
            <a:r>
              <a:rPr lang="en-US" altLang="zh-TW" sz="2800" dirty="0" smtClean="0"/>
              <a:t>Conclusions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6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Conclusions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519808"/>
            <a:ext cx="8352928" cy="47175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/>
              <a:t>study the diversity maximization problem </a:t>
            </a:r>
            <a:r>
              <a:rPr lang="en-US" altLang="zh-TW" dirty="0" smtClean="0"/>
              <a:t>under </a:t>
            </a:r>
            <a:r>
              <a:rPr lang="en-US" altLang="zh-TW" dirty="0" err="1" smtClean="0"/>
              <a:t>matroid</a:t>
            </a:r>
            <a:r>
              <a:rPr lang="en-US" altLang="zh-TW" dirty="0" smtClean="0"/>
              <a:t> </a:t>
            </a:r>
            <a:r>
              <a:rPr lang="en-US" altLang="zh-TW" dirty="0"/>
              <a:t>constraints which is useful in a range of </a:t>
            </a:r>
            <a:r>
              <a:rPr lang="en-US" altLang="zh-TW" dirty="0" smtClean="0"/>
              <a:t>applications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present the first constant-factor approximation </a:t>
            </a:r>
            <a:r>
              <a:rPr lang="en-US" altLang="zh-TW" dirty="0" smtClean="0"/>
              <a:t>algorithm for </a:t>
            </a:r>
            <a:r>
              <a:rPr lang="en-US" altLang="zh-TW" dirty="0"/>
              <a:t>this problem applying a new local search </a:t>
            </a:r>
            <a:r>
              <a:rPr lang="en-US" altLang="zh-TW" dirty="0" smtClean="0"/>
              <a:t>technique which </a:t>
            </a:r>
            <a:r>
              <a:rPr lang="en-US" altLang="zh-TW" dirty="0"/>
              <a:t>implies the first constant-factor approximation algorithm </a:t>
            </a:r>
            <a:r>
              <a:rPr lang="en-US" altLang="zh-TW" dirty="0" smtClean="0"/>
              <a:t>for the </a:t>
            </a:r>
            <a:r>
              <a:rPr lang="en-US" altLang="zh-TW" dirty="0"/>
              <a:t>maximum dispersion problem subject to </a:t>
            </a:r>
            <a:r>
              <a:rPr lang="en-US" altLang="zh-TW" dirty="0" err="1"/>
              <a:t>matroid</a:t>
            </a:r>
            <a:r>
              <a:rPr lang="en-US" altLang="zh-TW" dirty="0"/>
              <a:t> </a:t>
            </a:r>
            <a:r>
              <a:rPr lang="en-US" altLang="zh-TW" dirty="0" smtClean="0"/>
              <a:t>constraints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65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755576" y="1412776"/>
            <a:ext cx="8064896" cy="4861520"/>
          </a:xfrm>
        </p:spPr>
        <p:txBody>
          <a:bodyPr/>
          <a:lstStyle/>
          <a:p>
            <a:r>
              <a:rPr lang="en-US" altLang="zh-TW" dirty="0"/>
              <a:t>Aggregator websites typically present documents in the form </a:t>
            </a:r>
            <a:r>
              <a:rPr lang="en-US" altLang="zh-TW" dirty="0" smtClean="0"/>
              <a:t>of representative </a:t>
            </a:r>
            <a:r>
              <a:rPr lang="en-US" altLang="zh-TW" dirty="0"/>
              <a:t>clusters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Diversity</a:t>
            </a:r>
          </a:p>
          <a:p>
            <a:pPr lvl="1"/>
            <a:r>
              <a:rPr lang="en-US" altLang="zh-TW" dirty="0"/>
              <a:t>average dissimilarity among </a:t>
            </a:r>
            <a:r>
              <a:rPr lang="en-US" altLang="zh-TW" dirty="0" smtClean="0"/>
              <a:t>documents</a:t>
            </a:r>
          </a:p>
          <a:p>
            <a:pPr lvl="1"/>
            <a:r>
              <a:rPr lang="en-US" altLang="zh-TW" dirty="0" smtClean="0"/>
              <a:t>differentiate category</a:t>
            </a:r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combine the </a:t>
            </a:r>
            <a:r>
              <a:rPr lang="en-US" altLang="zh-TW" dirty="0"/>
              <a:t>above two diversification concepts by modeling the latter </a:t>
            </a:r>
            <a:r>
              <a:rPr lang="en-US" altLang="zh-TW" dirty="0" smtClean="0"/>
              <a:t>approach</a:t>
            </a:r>
            <a:r>
              <a:rPr lang="zh-TW" altLang="en-US" dirty="0" smtClean="0"/>
              <a:t> </a:t>
            </a:r>
            <a:r>
              <a:rPr lang="en-US" altLang="zh-TW" dirty="0" smtClean="0"/>
              <a:t>as </a:t>
            </a:r>
            <a:r>
              <a:rPr lang="en-US" altLang="zh-TW" dirty="0"/>
              <a:t>a (partition) </a:t>
            </a:r>
            <a:r>
              <a:rPr lang="en-US" altLang="zh-TW" dirty="0" err="1"/>
              <a:t>matroid</a:t>
            </a:r>
            <a:r>
              <a:rPr lang="en-US" altLang="zh-TW" dirty="0"/>
              <a:t> constraint, and study diversity </a:t>
            </a:r>
            <a:r>
              <a:rPr lang="en-US" altLang="zh-TW" dirty="0" smtClean="0"/>
              <a:t>maximization problems </a:t>
            </a:r>
            <a:r>
              <a:rPr lang="en-US" altLang="zh-TW" dirty="0"/>
              <a:t>under </a:t>
            </a:r>
            <a:r>
              <a:rPr lang="en-US" altLang="zh-TW" dirty="0" err="1"/>
              <a:t>matroid</a:t>
            </a:r>
            <a:r>
              <a:rPr lang="en-US" altLang="zh-TW" dirty="0"/>
              <a:t> constraints.</a:t>
            </a:r>
          </a:p>
          <a:p>
            <a:pPr marL="320040" lvl="1" indent="0">
              <a:buNone/>
            </a:pP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940966"/>
          </a:xfrm>
        </p:spPr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914400" y="1015752"/>
            <a:ext cx="7772400" cy="5149552"/>
          </a:xfrm>
        </p:spPr>
        <p:txBody>
          <a:bodyPr>
            <a:normAutofit/>
          </a:bodyPr>
          <a:lstStyle/>
          <a:p>
            <a:r>
              <a:rPr lang="en-US" altLang="zh-TW" dirty="0"/>
              <a:t>Diversity Maximization Problems</a:t>
            </a:r>
            <a:endParaRPr lang="en-US" dirty="0" smtClean="0"/>
          </a:p>
        </p:txBody>
      </p:sp>
      <p:grpSp>
        <p:nvGrpSpPr>
          <p:cNvPr id="23" name="群組 22"/>
          <p:cNvGrpSpPr/>
          <p:nvPr/>
        </p:nvGrpSpPr>
        <p:grpSpPr>
          <a:xfrm>
            <a:off x="1187624" y="1650053"/>
            <a:ext cx="5544616" cy="3033427"/>
            <a:chOff x="1722156" y="1650053"/>
            <a:chExt cx="5544616" cy="3033427"/>
          </a:xfrm>
        </p:grpSpPr>
        <p:grpSp>
          <p:nvGrpSpPr>
            <p:cNvPr id="8" name="群組 7"/>
            <p:cNvGrpSpPr/>
            <p:nvPr/>
          </p:nvGrpSpPr>
          <p:grpSpPr>
            <a:xfrm>
              <a:off x="1722156" y="1650053"/>
              <a:ext cx="5544616" cy="3033427"/>
              <a:chOff x="899592" y="2123765"/>
              <a:chExt cx="5544616" cy="3033427"/>
            </a:xfrm>
          </p:grpSpPr>
          <p:sp>
            <p:nvSpPr>
              <p:cNvPr id="10" name="文字方塊 9"/>
              <p:cNvSpPr txBox="1"/>
              <p:nvPr/>
            </p:nvSpPr>
            <p:spPr>
              <a:xfrm>
                <a:off x="899592" y="3041847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/>
                  <a:t>Query</a:t>
                </a:r>
                <a:endParaRPr lang="zh-TW" altLang="en-US" dirty="0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2267744" y="2439071"/>
                <a:ext cx="1152128" cy="194421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/>
                  <a:t>d1</a:t>
                </a:r>
              </a:p>
              <a:p>
                <a:pPr algn="ctr"/>
                <a:r>
                  <a:rPr lang="en-US" altLang="zh-TW" dirty="0"/>
                  <a:t>d</a:t>
                </a:r>
                <a:r>
                  <a:rPr lang="en-US" altLang="zh-TW" dirty="0" smtClean="0"/>
                  <a:t>2</a:t>
                </a:r>
                <a:endParaRPr lang="en-US" altLang="zh-TW" dirty="0"/>
              </a:p>
              <a:p>
                <a:pPr algn="ctr"/>
                <a:r>
                  <a:rPr lang="en-US" altLang="zh-TW" dirty="0" smtClean="0"/>
                  <a:t>d3</a:t>
                </a:r>
              </a:p>
              <a:p>
                <a:pPr algn="ctr"/>
                <a:r>
                  <a:rPr lang="en-US" altLang="zh-TW" dirty="0" smtClean="0"/>
                  <a:t>d4</a:t>
                </a:r>
              </a:p>
              <a:p>
                <a:pPr algn="ctr"/>
                <a:r>
                  <a:rPr lang="en-US" altLang="zh-TW" dirty="0" smtClean="0"/>
                  <a:t>d5</a:t>
                </a:r>
              </a:p>
              <a:p>
                <a:pPr algn="ctr"/>
                <a:r>
                  <a:rPr lang="en-US" altLang="zh-TW" dirty="0" smtClean="0"/>
                  <a:t>d6</a:t>
                </a:r>
                <a:endParaRPr lang="zh-TW" altLang="en-US" dirty="0"/>
              </a:p>
            </p:txBody>
          </p:sp>
          <p:cxnSp>
            <p:nvCxnSpPr>
              <p:cNvPr id="12" name="直線單箭頭接點 11"/>
              <p:cNvCxnSpPr/>
              <p:nvPr/>
            </p:nvCxnSpPr>
            <p:spPr>
              <a:xfrm>
                <a:off x="1763688" y="3226513"/>
                <a:ext cx="504056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矩形 12"/>
              <p:cNvSpPr/>
              <p:nvPr/>
            </p:nvSpPr>
            <p:spPr>
              <a:xfrm>
                <a:off x="4695728" y="2123765"/>
                <a:ext cx="1748480" cy="260137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altLang="zh-TW" dirty="0" smtClean="0"/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2267744" y="4455295"/>
                <a:ext cx="1067072" cy="4138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/>
                  <a:t>Result list</a:t>
                </a:r>
                <a:endParaRPr lang="zh-TW" altLang="en-US" dirty="0"/>
              </a:p>
            </p:txBody>
          </p:sp>
          <p:sp>
            <p:nvSpPr>
              <p:cNvPr id="15" name="文字方塊 14"/>
              <p:cNvSpPr txBox="1"/>
              <p:nvPr/>
            </p:nvSpPr>
            <p:spPr>
              <a:xfrm>
                <a:off x="3419872" y="2836710"/>
                <a:ext cx="14211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/>
                  <a:t>Clustering</a:t>
                </a:r>
                <a:endParaRPr lang="zh-TW" altLang="en-US" dirty="0"/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4841014" y="4743327"/>
                <a:ext cx="1456638" cy="4138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>
                    <a:solidFill>
                      <a:srgbClr val="FF0000"/>
                    </a:solidFill>
                  </a:rPr>
                  <a:t>Clustered Result list</a:t>
                </a:r>
                <a:endParaRPr lang="zh-TW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7" name="橢圓 16"/>
              <p:cNvSpPr/>
              <p:nvPr/>
            </p:nvSpPr>
            <p:spPr>
              <a:xfrm>
                <a:off x="4843554" y="2359460"/>
                <a:ext cx="1456638" cy="6027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>
                    <a:solidFill>
                      <a:schemeClr val="tx1"/>
                    </a:solidFill>
                  </a:rPr>
                  <a:t>c1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橢圓 17"/>
              <p:cNvSpPr/>
              <p:nvPr/>
            </p:nvSpPr>
            <p:spPr>
              <a:xfrm>
                <a:off x="4843554" y="3113330"/>
                <a:ext cx="1456638" cy="6027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>
                    <a:solidFill>
                      <a:schemeClr val="tx1"/>
                    </a:solidFill>
                  </a:rPr>
                  <a:t>c2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橢圓 18"/>
              <p:cNvSpPr/>
              <p:nvPr/>
            </p:nvSpPr>
            <p:spPr>
              <a:xfrm>
                <a:off x="4843554" y="3906344"/>
                <a:ext cx="1456638" cy="6027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>
                    <a:solidFill>
                      <a:schemeClr val="tx1"/>
                    </a:solidFill>
                  </a:rPr>
                  <a:t>c3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0" name="直線單箭頭接點 19"/>
            <p:cNvCxnSpPr/>
            <p:nvPr/>
          </p:nvCxnSpPr>
          <p:spPr>
            <a:xfrm>
              <a:off x="4355976" y="2732330"/>
              <a:ext cx="98714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文字方塊 23"/>
          <p:cNvSpPr txBox="1"/>
          <p:nvPr/>
        </p:nvSpPr>
        <p:spPr>
          <a:xfrm>
            <a:off x="405680" y="4519384"/>
            <a:ext cx="3796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pairwise </a:t>
            </a:r>
            <a:r>
              <a:rPr lang="en-US" altLang="zh-TW" dirty="0"/>
              <a:t>distance function </a:t>
            </a:r>
            <a:r>
              <a:rPr lang="en-US" altLang="zh-TW" dirty="0" smtClean="0"/>
              <a:t>l</a:t>
            </a:r>
            <a:r>
              <a:rPr lang="zh-TW" altLang="en-US" dirty="0"/>
              <a:t>：</a:t>
            </a:r>
            <a:r>
              <a:rPr lang="en-US" altLang="zh-TW" dirty="0" smtClean="0"/>
              <a:t> D</a:t>
            </a:r>
            <a:r>
              <a:rPr lang="zh-TW" altLang="en-US" dirty="0" smtClean="0"/>
              <a:t> </a:t>
            </a:r>
            <a:r>
              <a:rPr lang="en-US" altLang="zh-TW" dirty="0" smtClean="0"/>
              <a:t>×</a:t>
            </a:r>
            <a:r>
              <a:rPr lang="zh-TW" altLang="en-US" dirty="0" smtClean="0"/>
              <a:t> </a:t>
            </a:r>
            <a:r>
              <a:rPr lang="en-US" altLang="zh-TW" dirty="0" smtClean="0"/>
              <a:t>D</a:t>
            </a:r>
            <a:endParaRPr lang="zh-TW" altLang="en-US" dirty="0"/>
          </a:p>
        </p:txBody>
      </p:sp>
      <p:cxnSp>
        <p:nvCxnSpPr>
          <p:cNvPr id="26" name="弧形接點 25"/>
          <p:cNvCxnSpPr/>
          <p:nvPr/>
        </p:nvCxnSpPr>
        <p:spPr>
          <a:xfrm rot="5400000">
            <a:off x="1565767" y="3486537"/>
            <a:ext cx="1043915" cy="936104"/>
          </a:xfrm>
          <a:prstGeom prst="curved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字方塊 26"/>
          <p:cNvSpPr txBox="1"/>
          <p:nvPr/>
        </p:nvSpPr>
        <p:spPr>
          <a:xfrm>
            <a:off x="1327890" y="5671299"/>
            <a:ext cx="6181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The simplest version of the diversity maximization problem is </a:t>
            </a:r>
            <a:r>
              <a:rPr lang="en-US" altLang="zh-TW" dirty="0" smtClean="0"/>
              <a:t>to choose </a:t>
            </a:r>
            <a:r>
              <a:rPr lang="en-US" altLang="zh-TW" dirty="0"/>
              <a:t>a set S of k documents with maximum diversity</a:t>
            </a:r>
            <a:endParaRPr lang="zh-TW" altLang="en-US" dirty="0"/>
          </a:p>
        </p:txBody>
      </p:sp>
      <p:pic>
        <p:nvPicPr>
          <p:cNvPr id="28" name="圖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076" y="4888716"/>
            <a:ext cx="3400900" cy="657317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3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760040" y="116632"/>
            <a:ext cx="7772400" cy="940966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565720" y="1016983"/>
            <a:ext cx="7772400" cy="792088"/>
          </a:xfrm>
        </p:spPr>
        <p:txBody>
          <a:bodyPr>
            <a:normAutofit/>
          </a:bodyPr>
          <a:lstStyle/>
          <a:p>
            <a:r>
              <a:rPr lang="en-US" dirty="0" smtClean="0"/>
              <a:t>Goal</a:t>
            </a:r>
          </a:p>
          <a:p>
            <a:endParaRPr lang="en-US" dirty="0" smtClean="0"/>
          </a:p>
        </p:txBody>
      </p:sp>
      <p:grpSp>
        <p:nvGrpSpPr>
          <p:cNvPr id="27" name="群組 26"/>
          <p:cNvGrpSpPr/>
          <p:nvPr/>
        </p:nvGrpSpPr>
        <p:grpSpPr>
          <a:xfrm>
            <a:off x="598965" y="1608982"/>
            <a:ext cx="3685003" cy="2248346"/>
            <a:chOff x="309488" y="1608982"/>
            <a:chExt cx="3685003" cy="2248346"/>
          </a:xfrm>
        </p:grpSpPr>
        <p:sp>
          <p:nvSpPr>
            <p:cNvPr id="4" name="圓角矩形 3"/>
            <p:cNvSpPr/>
            <p:nvPr/>
          </p:nvSpPr>
          <p:spPr>
            <a:xfrm>
              <a:off x="309488" y="1608982"/>
              <a:ext cx="3685003" cy="2248346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橢圓 4"/>
            <p:cNvSpPr/>
            <p:nvPr/>
          </p:nvSpPr>
          <p:spPr>
            <a:xfrm>
              <a:off x="448097" y="1811540"/>
              <a:ext cx="720080" cy="62118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tx1"/>
                  </a:solidFill>
                </a:rPr>
                <a:t>D1</a:t>
              </a:r>
            </a:p>
          </p:txBody>
        </p:sp>
        <p:sp>
          <p:nvSpPr>
            <p:cNvPr id="12" name="橢圓 11"/>
            <p:cNvSpPr/>
            <p:nvPr/>
          </p:nvSpPr>
          <p:spPr>
            <a:xfrm>
              <a:off x="592113" y="2410195"/>
              <a:ext cx="720080" cy="62118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tx1"/>
                  </a:solidFill>
                </a:rPr>
                <a:t>D3</a:t>
              </a:r>
            </a:p>
          </p:txBody>
        </p:sp>
        <p:sp>
          <p:nvSpPr>
            <p:cNvPr id="13" name="橢圓 12"/>
            <p:cNvSpPr/>
            <p:nvPr/>
          </p:nvSpPr>
          <p:spPr>
            <a:xfrm>
              <a:off x="1464593" y="2665473"/>
              <a:ext cx="720080" cy="62118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tx1"/>
                  </a:solidFill>
                </a:rPr>
                <a:t>D5</a:t>
              </a:r>
            </a:p>
          </p:txBody>
        </p:sp>
        <p:sp>
          <p:nvSpPr>
            <p:cNvPr id="14" name="橢圓 13"/>
            <p:cNvSpPr/>
            <p:nvPr/>
          </p:nvSpPr>
          <p:spPr>
            <a:xfrm>
              <a:off x="1104553" y="1776073"/>
              <a:ext cx="720080" cy="62118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tx1"/>
                  </a:solidFill>
                </a:rPr>
                <a:t>D2</a:t>
              </a:r>
            </a:p>
          </p:txBody>
        </p:sp>
        <p:sp>
          <p:nvSpPr>
            <p:cNvPr id="15" name="橢圓 14"/>
            <p:cNvSpPr/>
            <p:nvPr/>
          </p:nvSpPr>
          <p:spPr>
            <a:xfrm>
              <a:off x="1828824" y="1629764"/>
              <a:ext cx="822722" cy="62118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tx1"/>
                  </a:solidFill>
                </a:rPr>
                <a:t>D12</a:t>
              </a:r>
            </a:p>
          </p:txBody>
        </p:sp>
        <p:sp>
          <p:nvSpPr>
            <p:cNvPr id="16" name="橢圓 15"/>
            <p:cNvSpPr/>
            <p:nvPr/>
          </p:nvSpPr>
          <p:spPr>
            <a:xfrm>
              <a:off x="2969675" y="3074570"/>
              <a:ext cx="720080" cy="62118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tx1"/>
                  </a:solidFill>
                </a:rPr>
                <a:t>D4</a:t>
              </a:r>
            </a:p>
          </p:txBody>
        </p:sp>
        <p:sp>
          <p:nvSpPr>
            <p:cNvPr id="17" name="橢圓 16"/>
            <p:cNvSpPr/>
            <p:nvPr/>
          </p:nvSpPr>
          <p:spPr>
            <a:xfrm>
              <a:off x="2985962" y="2421987"/>
              <a:ext cx="720080" cy="62118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tx1"/>
                  </a:solidFill>
                </a:rPr>
                <a:t>D8</a:t>
              </a:r>
            </a:p>
          </p:txBody>
        </p:sp>
        <p:sp>
          <p:nvSpPr>
            <p:cNvPr id="18" name="橢圓 17"/>
            <p:cNvSpPr/>
            <p:nvPr/>
          </p:nvSpPr>
          <p:spPr>
            <a:xfrm>
              <a:off x="1783009" y="3161957"/>
              <a:ext cx="885800" cy="62224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tx1"/>
                  </a:solidFill>
                </a:rPr>
                <a:t>D10</a:t>
              </a:r>
            </a:p>
          </p:txBody>
        </p:sp>
        <p:sp>
          <p:nvSpPr>
            <p:cNvPr id="19" name="橢圓 18"/>
            <p:cNvSpPr/>
            <p:nvPr/>
          </p:nvSpPr>
          <p:spPr>
            <a:xfrm>
              <a:off x="2333674" y="2618719"/>
              <a:ext cx="720080" cy="62118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tx1"/>
                  </a:solidFill>
                </a:rPr>
                <a:t>D6</a:t>
              </a:r>
            </a:p>
          </p:txBody>
        </p:sp>
        <p:sp>
          <p:nvSpPr>
            <p:cNvPr id="20" name="橢圓 19"/>
            <p:cNvSpPr/>
            <p:nvPr/>
          </p:nvSpPr>
          <p:spPr>
            <a:xfrm>
              <a:off x="927993" y="3096158"/>
              <a:ext cx="720080" cy="62118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tx1"/>
                  </a:solidFill>
                </a:rPr>
                <a:t>D7</a:t>
              </a:r>
            </a:p>
          </p:txBody>
        </p:sp>
        <p:sp>
          <p:nvSpPr>
            <p:cNvPr id="21" name="橢圓 20"/>
            <p:cNvSpPr/>
            <p:nvPr/>
          </p:nvSpPr>
          <p:spPr>
            <a:xfrm>
              <a:off x="2001639" y="2102256"/>
              <a:ext cx="720080" cy="62118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tx1"/>
                  </a:solidFill>
                </a:rPr>
                <a:t>D9</a:t>
              </a:r>
            </a:p>
          </p:txBody>
        </p:sp>
        <p:sp>
          <p:nvSpPr>
            <p:cNvPr id="22" name="橢圓 21"/>
            <p:cNvSpPr/>
            <p:nvPr/>
          </p:nvSpPr>
          <p:spPr>
            <a:xfrm>
              <a:off x="2937743" y="1816916"/>
              <a:ext cx="864096" cy="62118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tx1"/>
                  </a:solidFill>
                </a:rPr>
                <a:t>D11</a:t>
              </a:r>
            </a:p>
          </p:txBody>
        </p:sp>
      </p:grpSp>
      <p:sp>
        <p:nvSpPr>
          <p:cNvPr id="6" name="燕尾形向右箭號 5"/>
          <p:cNvSpPr/>
          <p:nvPr/>
        </p:nvSpPr>
        <p:spPr>
          <a:xfrm>
            <a:off x="4555255" y="2316713"/>
            <a:ext cx="603521" cy="49262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1" name="群組 40"/>
          <p:cNvGrpSpPr/>
          <p:nvPr/>
        </p:nvGrpSpPr>
        <p:grpSpPr>
          <a:xfrm>
            <a:off x="5022050" y="755093"/>
            <a:ext cx="1701842" cy="1089731"/>
            <a:chOff x="5022050" y="573201"/>
            <a:chExt cx="1701842" cy="1089731"/>
          </a:xfrm>
        </p:grpSpPr>
        <p:sp>
          <p:nvSpPr>
            <p:cNvPr id="26" name="圓角矩形 25"/>
            <p:cNvSpPr/>
            <p:nvPr/>
          </p:nvSpPr>
          <p:spPr>
            <a:xfrm>
              <a:off x="5044093" y="573201"/>
              <a:ext cx="1679799" cy="1089731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橢圓 27"/>
            <p:cNvSpPr/>
            <p:nvPr/>
          </p:nvSpPr>
          <p:spPr>
            <a:xfrm>
              <a:off x="5297772" y="1086868"/>
              <a:ext cx="720080" cy="57606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tx1"/>
                  </a:solidFill>
                </a:rPr>
                <a:t>D2</a:t>
              </a:r>
            </a:p>
          </p:txBody>
        </p:sp>
        <p:sp>
          <p:nvSpPr>
            <p:cNvPr id="34" name="橢圓 33"/>
            <p:cNvSpPr/>
            <p:nvPr/>
          </p:nvSpPr>
          <p:spPr>
            <a:xfrm>
              <a:off x="5022050" y="588293"/>
              <a:ext cx="720080" cy="57606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tx1"/>
                  </a:solidFill>
                </a:rPr>
                <a:t>D3</a:t>
              </a:r>
            </a:p>
          </p:txBody>
        </p:sp>
        <p:sp>
          <p:nvSpPr>
            <p:cNvPr id="35" name="橢圓 34"/>
            <p:cNvSpPr/>
            <p:nvPr/>
          </p:nvSpPr>
          <p:spPr>
            <a:xfrm>
              <a:off x="5643772" y="628899"/>
              <a:ext cx="720080" cy="57606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tx1"/>
                  </a:solidFill>
                </a:rPr>
                <a:t>D6</a:t>
              </a:r>
            </a:p>
          </p:txBody>
        </p:sp>
        <p:sp>
          <p:nvSpPr>
            <p:cNvPr id="37" name="橢圓 36"/>
            <p:cNvSpPr/>
            <p:nvPr/>
          </p:nvSpPr>
          <p:spPr>
            <a:xfrm>
              <a:off x="6003812" y="1063168"/>
              <a:ext cx="720080" cy="57606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tx1"/>
                  </a:solidFill>
                </a:rPr>
                <a:t>D9</a:t>
              </a:r>
            </a:p>
          </p:txBody>
        </p:sp>
      </p:grpSp>
      <p:grpSp>
        <p:nvGrpSpPr>
          <p:cNvPr id="42" name="群組 41"/>
          <p:cNvGrpSpPr/>
          <p:nvPr/>
        </p:nvGrpSpPr>
        <p:grpSpPr>
          <a:xfrm>
            <a:off x="7452320" y="647924"/>
            <a:ext cx="1371612" cy="1292430"/>
            <a:chOff x="7452320" y="647924"/>
            <a:chExt cx="1371612" cy="1292430"/>
          </a:xfrm>
        </p:grpSpPr>
        <p:sp>
          <p:nvSpPr>
            <p:cNvPr id="7" name="圓角矩形 6"/>
            <p:cNvSpPr/>
            <p:nvPr/>
          </p:nvSpPr>
          <p:spPr>
            <a:xfrm>
              <a:off x="7524328" y="647924"/>
              <a:ext cx="1287143" cy="1292430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橢圓 29"/>
            <p:cNvSpPr/>
            <p:nvPr/>
          </p:nvSpPr>
          <p:spPr>
            <a:xfrm>
              <a:off x="7452320" y="895624"/>
              <a:ext cx="720080" cy="57606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tx1"/>
                  </a:solidFill>
                </a:rPr>
                <a:t>D4</a:t>
              </a:r>
            </a:p>
          </p:txBody>
        </p:sp>
        <p:sp>
          <p:nvSpPr>
            <p:cNvPr id="33" name="橢圓 32"/>
            <p:cNvSpPr/>
            <p:nvPr/>
          </p:nvSpPr>
          <p:spPr>
            <a:xfrm>
              <a:off x="8103852" y="647924"/>
              <a:ext cx="720080" cy="57606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tx1"/>
                  </a:solidFill>
                </a:rPr>
                <a:t>D1</a:t>
              </a:r>
            </a:p>
          </p:txBody>
        </p:sp>
        <p:sp>
          <p:nvSpPr>
            <p:cNvPr id="39" name="橢圓 38"/>
            <p:cNvSpPr/>
            <p:nvPr/>
          </p:nvSpPr>
          <p:spPr>
            <a:xfrm>
              <a:off x="7959836" y="1320950"/>
              <a:ext cx="864096" cy="57606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tx1"/>
                  </a:solidFill>
                </a:rPr>
                <a:t>D11</a:t>
              </a:r>
            </a:p>
          </p:txBody>
        </p:sp>
      </p:grpSp>
      <p:grpSp>
        <p:nvGrpSpPr>
          <p:cNvPr id="45" name="群組 44"/>
          <p:cNvGrpSpPr/>
          <p:nvPr/>
        </p:nvGrpSpPr>
        <p:grpSpPr>
          <a:xfrm>
            <a:off x="6372200" y="2276872"/>
            <a:ext cx="1960601" cy="1280469"/>
            <a:chOff x="6585879" y="2652587"/>
            <a:chExt cx="1960601" cy="1280469"/>
          </a:xfrm>
        </p:grpSpPr>
        <p:sp>
          <p:nvSpPr>
            <p:cNvPr id="25" name="圓角矩形 24"/>
            <p:cNvSpPr/>
            <p:nvPr/>
          </p:nvSpPr>
          <p:spPr>
            <a:xfrm>
              <a:off x="6588224" y="2652587"/>
              <a:ext cx="1958256" cy="1280469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橢圓 28"/>
            <p:cNvSpPr/>
            <p:nvPr/>
          </p:nvSpPr>
          <p:spPr>
            <a:xfrm>
              <a:off x="6585879" y="3208141"/>
              <a:ext cx="720080" cy="57606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tx1"/>
                  </a:solidFill>
                </a:rPr>
                <a:t>D5</a:t>
              </a:r>
            </a:p>
          </p:txBody>
        </p:sp>
        <p:sp>
          <p:nvSpPr>
            <p:cNvPr id="32" name="橢圓 31"/>
            <p:cNvSpPr/>
            <p:nvPr/>
          </p:nvSpPr>
          <p:spPr>
            <a:xfrm>
              <a:off x="6758470" y="2720785"/>
              <a:ext cx="720080" cy="57606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tx1"/>
                  </a:solidFill>
                </a:rPr>
                <a:t>D8</a:t>
              </a:r>
            </a:p>
          </p:txBody>
        </p:sp>
        <p:sp>
          <p:nvSpPr>
            <p:cNvPr id="36" name="橢圓 35"/>
            <p:cNvSpPr/>
            <p:nvPr/>
          </p:nvSpPr>
          <p:spPr>
            <a:xfrm>
              <a:off x="7164288" y="3212976"/>
              <a:ext cx="720080" cy="57606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tx1"/>
                  </a:solidFill>
                </a:rPr>
                <a:t>D7</a:t>
              </a:r>
            </a:p>
          </p:txBody>
        </p:sp>
        <p:sp>
          <p:nvSpPr>
            <p:cNvPr id="38" name="橢圓 37"/>
            <p:cNvSpPr/>
            <p:nvPr/>
          </p:nvSpPr>
          <p:spPr>
            <a:xfrm>
              <a:off x="7452320" y="2705200"/>
              <a:ext cx="885800" cy="57705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tx1"/>
                  </a:solidFill>
                </a:rPr>
                <a:t>D10</a:t>
              </a:r>
            </a:p>
          </p:txBody>
        </p:sp>
        <p:sp>
          <p:nvSpPr>
            <p:cNvPr id="40" name="橢圓 39"/>
            <p:cNvSpPr/>
            <p:nvPr/>
          </p:nvSpPr>
          <p:spPr>
            <a:xfrm>
              <a:off x="7641170" y="3185049"/>
              <a:ext cx="822722" cy="57606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tx1"/>
                  </a:solidFill>
                </a:rPr>
                <a:t>D12</a:t>
              </a:r>
            </a:p>
          </p:txBody>
        </p:sp>
      </p:grpSp>
      <p:sp>
        <p:nvSpPr>
          <p:cNvPr id="10" name="向下箭號 9"/>
          <p:cNvSpPr/>
          <p:nvPr/>
        </p:nvSpPr>
        <p:spPr>
          <a:xfrm rot="2052831">
            <a:off x="5375571" y="3738920"/>
            <a:ext cx="536400" cy="9560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4860032" y="323364"/>
            <a:ext cx="45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C1</a:t>
            </a:r>
            <a:endParaRPr lang="zh-TW" altLang="en-US" dirty="0"/>
          </a:p>
        </p:txBody>
      </p:sp>
      <p:sp>
        <p:nvSpPr>
          <p:cNvPr id="43" name="文字方塊 42"/>
          <p:cNvSpPr txBox="1"/>
          <p:nvPr/>
        </p:nvSpPr>
        <p:spPr>
          <a:xfrm>
            <a:off x="5928682" y="2127784"/>
            <a:ext cx="45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C3</a:t>
            </a:r>
            <a:endParaRPr lang="zh-TW" altLang="en-US" dirty="0"/>
          </a:p>
        </p:txBody>
      </p:sp>
      <p:sp>
        <p:nvSpPr>
          <p:cNvPr id="44" name="文字方塊 43"/>
          <p:cNvSpPr txBox="1"/>
          <p:nvPr/>
        </p:nvSpPr>
        <p:spPr>
          <a:xfrm>
            <a:off x="7452320" y="188640"/>
            <a:ext cx="45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C2</a:t>
            </a:r>
            <a:endParaRPr lang="zh-TW" altLang="en-US" dirty="0"/>
          </a:p>
        </p:txBody>
      </p:sp>
      <p:sp>
        <p:nvSpPr>
          <p:cNvPr id="23" name="橢圓 22"/>
          <p:cNvSpPr/>
          <p:nvPr/>
        </p:nvSpPr>
        <p:spPr>
          <a:xfrm>
            <a:off x="2586704" y="4464908"/>
            <a:ext cx="1661591" cy="103376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橢圓 45"/>
          <p:cNvSpPr/>
          <p:nvPr/>
        </p:nvSpPr>
        <p:spPr>
          <a:xfrm>
            <a:off x="5695253" y="5034506"/>
            <a:ext cx="1661591" cy="103376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橢圓 46"/>
          <p:cNvSpPr/>
          <p:nvPr/>
        </p:nvSpPr>
        <p:spPr>
          <a:xfrm>
            <a:off x="3976489" y="5570212"/>
            <a:ext cx="1661591" cy="103376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文字方塊 47"/>
          <p:cNvSpPr txBox="1"/>
          <p:nvPr/>
        </p:nvSpPr>
        <p:spPr>
          <a:xfrm>
            <a:off x="2136654" y="4612456"/>
            <a:ext cx="45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R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49" name="文字方塊 48"/>
          <p:cNvSpPr txBox="1"/>
          <p:nvPr/>
        </p:nvSpPr>
        <p:spPr>
          <a:xfrm>
            <a:off x="3544441" y="5902426"/>
            <a:ext cx="45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R</a:t>
            </a:r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50" name="文字方塊 49"/>
          <p:cNvSpPr txBox="1"/>
          <p:nvPr/>
        </p:nvSpPr>
        <p:spPr>
          <a:xfrm>
            <a:off x="5292675" y="5034506"/>
            <a:ext cx="45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R</a:t>
            </a:r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5944193" y="4099316"/>
            <a:ext cx="2972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p</a:t>
            </a:r>
            <a:r>
              <a:rPr lang="en-US" altLang="zh-TW" dirty="0" smtClean="0"/>
              <a:t> representative documents</a:t>
            </a:r>
            <a:endParaRPr lang="zh-TW" altLang="en-US" dirty="0"/>
          </a:p>
        </p:txBody>
      </p:sp>
      <p:sp>
        <p:nvSpPr>
          <p:cNvPr id="56" name="橢圓 55"/>
          <p:cNvSpPr/>
          <p:nvPr/>
        </p:nvSpPr>
        <p:spPr>
          <a:xfrm>
            <a:off x="2697627" y="4643108"/>
            <a:ext cx="720080" cy="5760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D3</a:t>
            </a:r>
          </a:p>
        </p:txBody>
      </p:sp>
      <p:sp>
        <p:nvSpPr>
          <p:cNvPr id="57" name="橢圓 56"/>
          <p:cNvSpPr/>
          <p:nvPr/>
        </p:nvSpPr>
        <p:spPr>
          <a:xfrm>
            <a:off x="3352791" y="4827774"/>
            <a:ext cx="720080" cy="5760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D9</a:t>
            </a:r>
          </a:p>
        </p:txBody>
      </p:sp>
      <p:sp>
        <p:nvSpPr>
          <p:cNvPr id="58" name="橢圓 57"/>
          <p:cNvSpPr/>
          <p:nvPr/>
        </p:nvSpPr>
        <p:spPr>
          <a:xfrm>
            <a:off x="4181040" y="5594901"/>
            <a:ext cx="720080" cy="5760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D8</a:t>
            </a:r>
          </a:p>
        </p:txBody>
      </p:sp>
      <p:sp>
        <p:nvSpPr>
          <p:cNvPr id="59" name="橢圓 58"/>
          <p:cNvSpPr/>
          <p:nvPr/>
        </p:nvSpPr>
        <p:spPr>
          <a:xfrm>
            <a:off x="4725017" y="5882933"/>
            <a:ext cx="720080" cy="5760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D7</a:t>
            </a:r>
          </a:p>
        </p:txBody>
      </p:sp>
      <p:sp>
        <p:nvSpPr>
          <p:cNvPr id="60" name="橢圓 59"/>
          <p:cNvSpPr/>
          <p:nvPr/>
        </p:nvSpPr>
        <p:spPr>
          <a:xfrm>
            <a:off x="5888112" y="5335920"/>
            <a:ext cx="720080" cy="5760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D4</a:t>
            </a:r>
          </a:p>
        </p:txBody>
      </p:sp>
      <p:sp>
        <p:nvSpPr>
          <p:cNvPr id="61" name="橢圓 60"/>
          <p:cNvSpPr/>
          <p:nvPr/>
        </p:nvSpPr>
        <p:spPr>
          <a:xfrm>
            <a:off x="6539644" y="5088220"/>
            <a:ext cx="720080" cy="5760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D1</a:t>
            </a:r>
          </a:p>
        </p:txBody>
      </p:sp>
      <p:sp>
        <p:nvSpPr>
          <p:cNvPr id="62" name="文字方塊 61"/>
          <p:cNvSpPr txBox="1"/>
          <p:nvPr/>
        </p:nvSpPr>
        <p:spPr>
          <a:xfrm>
            <a:off x="687062" y="6234640"/>
            <a:ext cx="218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maximizing </a:t>
            </a:r>
            <a:r>
              <a:rPr lang="en-US" altLang="zh-TW" dirty="0" smtClean="0"/>
              <a:t>diversity</a:t>
            </a:r>
            <a:endParaRPr lang="zh-TW" altLang="en-US" dirty="0"/>
          </a:p>
        </p:txBody>
      </p:sp>
      <p:graphicFrame>
        <p:nvGraphicFramePr>
          <p:cNvPr id="51" name="物件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5725513"/>
              </p:ext>
            </p:extLst>
          </p:nvPr>
        </p:nvGraphicFramePr>
        <p:xfrm>
          <a:off x="2749678" y="6309320"/>
          <a:ext cx="1246258" cy="252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3" name="方程式" r:id="rId4" imgW="876240" imgH="177480" progId="Equation.3">
                  <p:embed/>
                </p:oleObj>
              </mc:Choice>
              <mc:Fallback>
                <p:oleObj name="方程式" r:id="rId4" imgW="8762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49678" y="6309320"/>
                        <a:ext cx="1246258" cy="2528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矩形 51"/>
          <p:cNvSpPr/>
          <p:nvPr/>
        </p:nvSpPr>
        <p:spPr>
          <a:xfrm>
            <a:off x="647622" y="6271758"/>
            <a:ext cx="3420322" cy="3322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3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Outline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altLang="zh-TW" sz="2800" dirty="0" smtClean="0"/>
              <a:t>Preprocessing for Clustering</a:t>
            </a:r>
          </a:p>
          <a:p>
            <a:pPr lvl="1"/>
            <a:r>
              <a:rPr lang="en-US" altLang="zh-TW" dirty="0" smtClean="0"/>
              <a:t>Greedy Algorithm</a:t>
            </a:r>
          </a:p>
          <a:p>
            <a:pPr lvl="1"/>
            <a:r>
              <a:rPr lang="en-US" altLang="zh-TW" dirty="0" smtClean="0"/>
              <a:t>Combined Heuristic</a:t>
            </a:r>
          </a:p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Diversity Maximization under </a:t>
            </a:r>
            <a:r>
              <a:rPr lang="en-US" altLang="zh-TW" sz="2800" dirty="0" err="1" smtClean="0">
                <a:solidFill>
                  <a:schemeClr val="bg1">
                    <a:lumMod val="65000"/>
                  </a:schemeClr>
                </a:solidFill>
              </a:rPr>
              <a:t>Matroid</a:t>
            </a:r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 Constraints</a:t>
            </a:r>
          </a:p>
          <a:p>
            <a:pPr lvl="1"/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Local Search Algorithm </a:t>
            </a:r>
          </a:p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Experiment</a:t>
            </a:r>
          </a:p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Conclusions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9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998984"/>
          </a:xfrm>
        </p:spPr>
        <p:txBody>
          <a:bodyPr>
            <a:normAutofit/>
          </a:bodyPr>
          <a:lstStyle/>
          <a:p>
            <a:r>
              <a:rPr lang="en-US" altLang="zh-TW" dirty="0"/>
              <a:t>Preprocessing for </a:t>
            </a:r>
            <a:r>
              <a:rPr lang="en-US" altLang="zh-TW" dirty="0" smtClean="0"/>
              <a:t>Clustering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568952" cy="2143323"/>
          </a:xfrm>
        </p:spPr>
        <p:txBody>
          <a:bodyPr>
            <a:norm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altLang="zh-TW" sz="2200" dirty="0"/>
              <a:t>Given a set of documents D and topics </a:t>
            </a:r>
            <a:r>
              <a:rPr lang="en-US" altLang="zh-TW" sz="2200" dirty="0" smtClean="0"/>
              <a:t>T,</a:t>
            </a:r>
            <a:r>
              <a:rPr lang="zh-TW" altLang="en-US" sz="2200" dirty="0" smtClean="0"/>
              <a:t> </a:t>
            </a:r>
            <a:r>
              <a:rPr lang="en-US" altLang="zh-TW" sz="2200" dirty="0" smtClean="0"/>
              <a:t>an </a:t>
            </a:r>
            <a:r>
              <a:rPr lang="en-US" altLang="zh-TW" sz="2200" dirty="0"/>
              <a:t>edge-weighted bipartite </a:t>
            </a:r>
            <a:r>
              <a:rPr lang="en-US" altLang="zh-TW" sz="2200" dirty="0" smtClean="0"/>
              <a:t>graph. </a:t>
            </a:r>
            <a:r>
              <a:rPr lang="en-US" altLang="zh-TW" sz="2200" dirty="0"/>
              <a:t>E</a:t>
            </a:r>
            <a:r>
              <a:rPr lang="en-US" altLang="zh-TW" sz="2200" dirty="0" smtClean="0"/>
              <a:t>dge weights noted as w(d, </a:t>
            </a:r>
            <a:r>
              <a:rPr lang="en-US" altLang="zh-TW" sz="2200" dirty="0"/>
              <a:t>t</a:t>
            </a:r>
            <a:r>
              <a:rPr lang="en-US" altLang="zh-TW" sz="2200" dirty="0" smtClean="0"/>
              <a:t>)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altLang="zh-TW" sz="2200" dirty="0" smtClean="0"/>
              <a:t>Goal</a:t>
            </a:r>
            <a:r>
              <a:rPr lang="zh-TW" altLang="en-US" sz="2200" dirty="0" smtClean="0"/>
              <a:t>：</a:t>
            </a:r>
            <a:r>
              <a:rPr lang="en-US" altLang="zh-TW" sz="2200" dirty="0"/>
              <a:t>finding a subset S = {d1 , ….. ,  </a:t>
            </a:r>
            <a:r>
              <a:rPr lang="en-US" altLang="zh-TW" sz="2200" dirty="0" err="1"/>
              <a:t>dk</a:t>
            </a:r>
            <a:r>
              <a:rPr lang="en-US" altLang="zh-TW" sz="2200" dirty="0"/>
              <a:t>} of top k center documents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altLang="zh-TW" dirty="0"/>
              <a:t>In computing the set of centers S, we aim to cover a large range of topics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endParaRPr lang="en-US" altLang="zh-TW" dirty="0"/>
          </a:p>
        </p:txBody>
      </p:sp>
      <p:sp>
        <p:nvSpPr>
          <p:cNvPr id="82" name="文字方塊 81"/>
          <p:cNvSpPr txBox="1"/>
          <p:nvPr/>
        </p:nvSpPr>
        <p:spPr>
          <a:xfrm>
            <a:off x="708308" y="6269250"/>
            <a:ext cx="2999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/>
              <a:t>G(D,T,E) bipartite graph</a:t>
            </a:r>
            <a:endParaRPr lang="zh-TW" altLang="en-US" sz="2000" b="1" dirty="0"/>
          </a:p>
        </p:txBody>
      </p:sp>
      <p:sp>
        <p:nvSpPr>
          <p:cNvPr id="98" name="直線圖說文字 1 97"/>
          <p:cNvSpPr/>
          <p:nvPr/>
        </p:nvSpPr>
        <p:spPr>
          <a:xfrm>
            <a:off x="2352272" y="3068960"/>
            <a:ext cx="2664296" cy="398215"/>
          </a:xfrm>
          <a:prstGeom prst="borderCallout1">
            <a:avLst>
              <a:gd name="adj1" fmla="val 61804"/>
              <a:gd name="adj2" fmla="val -3373"/>
              <a:gd name="adj3" fmla="val 245252"/>
              <a:gd name="adj4" fmla="val -287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>
                <a:solidFill>
                  <a:schemeClr val="tx1"/>
                </a:solidFill>
              </a:rPr>
              <a:t>Relevance_score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en-US" altLang="zh-TW" dirty="0" err="1" smtClean="0">
                <a:solidFill>
                  <a:schemeClr val="tx1"/>
                </a:solidFill>
              </a:rPr>
              <a:t>q,d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  <a:endParaRPr lang="zh-TW" altLang="en-US" dirty="0">
              <a:solidFill>
                <a:schemeClr val="tx1"/>
              </a:solidFill>
            </a:endParaRPr>
          </a:p>
        </p:txBody>
      </p:sp>
      <p:grpSp>
        <p:nvGrpSpPr>
          <p:cNvPr id="100" name="群組 99"/>
          <p:cNvGrpSpPr/>
          <p:nvPr/>
        </p:nvGrpSpPr>
        <p:grpSpPr>
          <a:xfrm>
            <a:off x="539552" y="3645024"/>
            <a:ext cx="8208912" cy="2520280"/>
            <a:chOff x="-36512" y="3645024"/>
            <a:chExt cx="8208912" cy="2520280"/>
          </a:xfrm>
        </p:grpSpPr>
        <p:grpSp>
          <p:nvGrpSpPr>
            <p:cNvPr id="83" name="群組 82"/>
            <p:cNvGrpSpPr/>
            <p:nvPr/>
          </p:nvGrpSpPr>
          <p:grpSpPr>
            <a:xfrm>
              <a:off x="1171705" y="4040314"/>
              <a:ext cx="7000695" cy="1758349"/>
              <a:chOff x="1171705" y="4203277"/>
              <a:chExt cx="7000695" cy="1758349"/>
            </a:xfrm>
          </p:grpSpPr>
          <p:sp>
            <p:nvSpPr>
              <p:cNvPr id="5" name="橢圓 4"/>
              <p:cNvSpPr/>
              <p:nvPr/>
            </p:nvSpPr>
            <p:spPr>
              <a:xfrm>
                <a:off x="5796136" y="4423919"/>
                <a:ext cx="720080" cy="435435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>
                    <a:solidFill>
                      <a:schemeClr val="tx1"/>
                    </a:solidFill>
                  </a:rPr>
                  <a:t>d2</a:t>
                </a:r>
                <a:endParaRPr lang="en-US" altLang="zh-TW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圓角矩形 5"/>
              <p:cNvSpPr/>
              <p:nvPr/>
            </p:nvSpPr>
            <p:spPr>
              <a:xfrm>
                <a:off x="5868144" y="4203277"/>
                <a:ext cx="1224136" cy="72008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" name="圓角矩形 7"/>
              <p:cNvSpPr/>
              <p:nvPr/>
            </p:nvSpPr>
            <p:spPr>
              <a:xfrm>
                <a:off x="5868144" y="5139323"/>
                <a:ext cx="1224136" cy="72008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" name="橢圓 8"/>
              <p:cNvSpPr/>
              <p:nvPr/>
            </p:nvSpPr>
            <p:spPr>
              <a:xfrm>
                <a:off x="5796136" y="5316768"/>
                <a:ext cx="720080" cy="435435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>
                    <a:solidFill>
                      <a:schemeClr val="tx1"/>
                    </a:solidFill>
                  </a:rPr>
                  <a:t>d4</a:t>
                </a:r>
                <a:endParaRPr lang="en-US" altLang="zh-TW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向右箭號 10"/>
              <p:cNvSpPr/>
              <p:nvPr/>
            </p:nvSpPr>
            <p:spPr>
              <a:xfrm>
                <a:off x="3059832" y="4651443"/>
                <a:ext cx="504056" cy="577757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文字方塊 11"/>
              <p:cNvSpPr txBox="1"/>
              <p:nvPr/>
            </p:nvSpPr>
            <p:spPr>
              <a:xfrm>
                <a:off x="3549131" y="4725144"/>
                <a:ext cx="20162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000" b="1" dirty="0" smtClean="0"/>
                  <a:t>S</a:t>
                </a:r>
                <a:r>
                  <a:rPr lang="zh-TW" altLang="en-US" sz="2000" b="1" dirty="0" smtClean="0"/>
                  <a:t> </a:t>
                </a:r>
                <a:r>
                  <a:rPr lang="en-US" altLang="zh-TW" sz="2000" b="1" dirty="0" smtClean="0"/>
                  <a:t>=</a:t>
                </a:r>
                <a:r>
                  <a:rPr lang="zh-TW" altLang="en-US" sz="2000" b="1" dirty="0" smtClean="0"/>
                  <a:t> </a:t>
                </a:r>
                <a:r>
                  <a:rPr lang="en-US" altLang="zh-TW" sz="2000" b="1" dirty="0" smtClean="0"/>
                  <a:t>{d1 , d2 }</a:t>
                </a:r>
                <a:endParaRPr lang="zh-TW" altLang="en-US" sz="2000" b="1" dirty="0"/>
              </a:p>
            </p:txBody>
          </p:sp>
          <p:sp>
            <p:nvSpPr>
              <p:cNvPr id="13" name="文字方塊 12"/>
              <p:cNvSpPr txBox="1"/>
              <p:nvPr/>
            </p:nvSpPr>
            <p:spPr>
              <a:xfrm>
                <a:off x="7092280" y="4384051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/>
                  <a:t>Cluster 1</a:t>
                </a:r>
                <a:endParaRPr lang="zh-TW" altLang="en-US" dirty="0"/>
              </a:p>
            </p:txBody>
          </p:sp>
          <p:sp>
            <p:nvSpPr>
              <p:cNvPr id="14" name="文字方塊 13"/>
              <p:cNvSpPr txBox="1"/>
              <p:nvPr/>
            </p:nvSpPr>
            <p:spPr>
              <a:xfrm>
                <a:off x="7092280" y="5320155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/>
                  <a:t>Cluster 2</a:t>
                </a:r>
                <a:endParaRPr lang="zh-TW" altLang="en-US" dirty="0"/>
              </a:p>
            </p:txBody>
          </p:sp>
          <p:sp>
            <p:nvSpPr>
              <p:cNvPr id="16" name="橢圓 15"/>
              <p:cNvSpPr/>
              <p:nvPr/>
            </p:nvSpPr>
            <p:spPr>
              <a:xfrm>
                <a:off x="6085346" y="4206202"/>
                <a:ext cx="720080" cy="435435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>
                    <a:solidFill>
                      <a:schemeClr val="tx1"/>
                    </a:solidFill>
                  </a:rPr>
                  <a:t>d3</a:t>
                </a:r>
                <a:endParaRPr lang="en-US" altLang="zh-TW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橢圓 18"/>
              <p:cNvSpPr/>
              <p:nvPr/>
            </p:nvSpPr>
            <p:spPr>
              <a:xfrm>
                <a:off x="6300192" y="5100744"/>
                <a:ext cx="720080" cy="435435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>
                    <a:solidFill>
                      <a:schemeClr val="tx1"/>
                    </a:solidFill>
                  </a:rPr>
                  <a:t>d1</a:t>
                </a:r>
                <a:endParaRPr lang="en-US" altLang="zh-TW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橢圓 19"/>
              <p:cNvSpPr/>
              <p:nvPr/>
            </p:nvSpPr>
            <p:spPr>
              <a:xfrm>
                <a:off x="6330490" y="4482499"/>
                <a:ext cx="720080" cy="435435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>
                    <a:solidFill>
                      <a:schemeClr val="tx1"/>
                    </a:solidFill>
                  </a:rPr>
                  <a:t>d5</a:t>
                </a:r>
                <a:endParaRPr lang="en-US" altLang="zh-TW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向右箭號 21"/>
              <p:cNvSpPr/>
              <p:nvPr/>
            </p:nvSpPr>
            <p:spPr>
              <a:xfrm>
                <a:off x="5220072" y="4653136"/>
                <a:ext cx="504056" cy="633681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2409231" y="4312043"/>
                <a:ext cx="504056" cy="12901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TW" dirty="0" smtClean="0">
                    <a:solidFill>
                      <a:schemeClr val="tx1"/>
                    </a:solidFill>
                  </a:rPr>
                  <a:t>t1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altLang="zh-TW" dirty="0" smtClean="0">
                    <a:solidFill>
                      <a:schemeClr val="tx1"/>
                    </a:solidFill>
                  </a:rPr>
                  <a:t>t2</a:t>
                </a:r>
              </a:p>
            </p:txBody>
          </p:sp>
          <p:cxnSp>
            <p:nvCxnSpPr>
              <p:cNvPr id="31" name="直線接點 30"/>
              <p:cNvCxnSpPr/>
              <p:nvPr/>
            </p:nvCxnSpPr>
            <p:spPr>
              <a:xfrm>
                <a:off x="1192074" y="4312043"/>
                <a:ext cx="1188638" cy="49507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接點 31"/>
              <p:cNvCxnSpPr/>
              <p:nvPr/>
            </p:nvCxnSpPr>
            <p:spPr>
              <a:xfrm flipV="1">
                <a:off x="1232672" y="4807119"/>
                <a:ext cx="1135519" cy="32180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接點 33"/>
              <p:cNvCxnSpPr/>
              <p:nvPr/>
            </p:nvCxnSpPr>
            <p:spPr>
              <a:xfrm flipV="1">
                <a:off x="1171705" y="4807119"/>
                <a:ext cx="1209007" cy="71306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接點 36"/>
              <p:cNvCxnSpPr/>
              <p:nvPr/>
            </p:nvCxnSpPr>
            <p:spPr>
              <a:xfrm>
                <a:off x="1228058" y="4689805"/>
                <a:ext cx="1181173" cy="539395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接點 42"/>
              <p:cNvCxnSpPr/>
              <p:nvPr/>
            </p:nvCxnSpPr>
            <p:spPr>
              <a:xfrm flipV="1">
                <a:off x="1192074" y="5229200"/>
                <a:ext cx="1250047" cy="73242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接點 55"/>
              <p:cNvCxnSpPr/>
              <p:nvPr/>
            </p:nvCxnSpPr>
            <p:spPr>
              <a:xfrm>
                <a:off x="1192074" y="4294557"/>
                <a:ext cx="1217157" cy="93464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接點 59"/>
              <p:cNvCxnSpPr/>
              <p:nvPr/>
            </p:nvCxnSpPr>
            <p:spPr>
              <a:xfrm>
                <a:off x="1233590" y="4700217"/>
                <a:ext cx="1175641" cy="106902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接點 61"/>
              <p:cNvCxnSpPr/>
              <p:nvPr/>
            </p:nvCxnSpPr>
            <p:spPr>
              <a:xfrm flipV="1">
                <a:off x="1192074" y="5229200"/>
                <a:ext cx="1217157" cy="29882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文字方塊 63"/>
              <p:cNvSpPr txBox="1"/>
              <p:nvPr/>
            </p:nvSpPr>
            <p:spPr>
              <a:xfrm>
                <a:off x="3563888" y="4437112"/>
                <a:ext cx="10081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000" b="1" dirty="0" smtClean="0"/>
                  <a:t>If k = 2</a:t>
                </a:r>
                <a:endParaRPr lang="zh-TW" altLang="en-US" sz="2000" b="1" dirty="0"/>
              </a:p>
            </p:txBody>
          </p:sp>
        </p:grpSp>
        <p:sp>
          <p:nvSpPr>
            <p:cNvPr id="99" name="矩形 98"/>
            <p:cNvSpPr/>
            <p:nvPr/>
          </p:nvSpPr>
          <p:spPr>
            <a:xfrm>
              <a:off x="-36512" y="3645024"/>
              <a:ext cx="1391420" cy="25202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zh-TW" b="1" dirty="0" smtClean="0"/>
                <a:t>d1:0.9, 0.2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TW" b="1" dirty="0" smtClean="0"/>
                <a:t>d2:0.8, 0.6</a:t>
              </a:r>
              <a:endParaRPr lang="en-US" altLang="zh-TW" b="1" dirty="0"/>
            </a:p>
            <a:p>
              <a:pPr algn="ctr">
                <a:lnSpc>
                  <a:spcPct val="150000"/>
                </a:lnSpc>
              </a:pPr>
              <a:r>
                <a:rPr lang="en-US" altLang="zh-TW" b="1" dirty="0" smtClean="0"/>
                <a:t>d3:0.7, 0.0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TW" b="1" dirty="0" smtClean="0"/>
                <a:t>d4:0.5, 0.8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TW" b="1" dirty="0" smtClean="0"/>
                <a:t>d5:0.2, 0.4</a:t>
              </a:r>
            </a:p>
          </p:txBody>
        </p:sp>
      </p:grpSp>
      <p:sp>
        <p:nvSpPr>
          <p:cNvPr id="101" name="矩形 100"/>
          <p:cNvSpPr/>
          <p:nvPr/>
        </p:nvSpPr>
        <p:spPr>
          <a:xfrm>
            <a:off x="395536" y="3541074"/>
            <a:ext cx="3168352" cy="26962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2" name="橢圓 101"/>
          <p:cNvSpPr/>
          <p:nvPr/>
        </p:nvSpPr>
        <p:spPr>
          <a:xfrm>
            <a:off x="6876256" y="5214732"/>
            <a:ext cx="720080" cy="43543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d3</a:t>
            </a:r>
            <a:endParaRPr lang="en-US" altLang="zh-TW" dirty="0">
              <a:solidFill>
                <a:schemeClr val="tx1"/>
              </a:solidFill>
            </a:endParaRPr>
          </a:p>
        </p:txBody>
      </p:sp>
      <p:sp>
        <p:nvSpPr>
          <p:cNvPr id="103" name="文字方塊 102"/>
          <p:cNvSpPr txBox="1"/>
          <p:nvPr/>
        </p:nvSpPr>
        <p:spPr>
          <a:xfrm>
            <a:off x="6840252" y="586798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 smtClean="0"/>
              <a:t>Might overlap</a:t>
            </a:r>
            <a:endParaRPr lang="zh-TW" altLang="en-US" b="1" i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20561" y="260648"/>
            <a:ext cx="7772400" cy="940966"/>
          </a:xfrm>
        </p:spPr>
        <p:txBody>
          <a:bodyPr/>
          <a:lstStyle/>
          <a:p>
            <a:r>
              <a:rPr lang="en-US" altLang="zh-TW" dirty="0"/>
              <a:t>Preprocessing for Clustering</a:t>
            </a: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24744"/>
            <a:ext cx="3528392" cy="498206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00808"/>
            <a:ext cx="6336704" cy="445437"/>
          </a:xfrm>
          <a:prstGeom prst="rect">
            <a:avLst/>
          </a:prstGeom>
        </p:spPr>
      </p:pic>
      <p:grpSp>
        <p:nvGrpSpPr>
          <p:cNvPr id="26" name="群組 25"/>
          <p:cNvGrpSpPr/>
          <p:nvPr/>
        </p:nvGrpSpPr>
        <p:grpSpPr>
          <a:xfrm>
            <a:off x="866625" y="3717032"/>
            <a:ext cx="2985295" cy="2520280"/>
            <a:chOff x="107504" y="3789040"/>
            <a:chExt cx="2985295" cy="2520280"/>
          </a:xfrm>
        </p:grpSpPr>
        <p:sp>
          <p:nvSpPr>
            <p:cNvPr id="11" name="矩形 10"/>
            <p:cNvSpPr/>
            <p:nvPr/>
          </p:nvSpPr>
          <p:spPr>
            <a:xfrm>
              <a:off x="107504" y="3789040"/>
              <a:ext cx="1391420" cy="25202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zh-TW" b="1" dirty="0" smtClean="0"/>
                <a:t>d1:0.9, 0.2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TW" b="1" dirty="0" smtClean="0"/>
                <a:t>d2:0.8, 0.6</a:t>
              </a:r>
              <a:endParaRPr lang="en-US" altLang="zh-TW" b="1" dirty="0"/>
            </a:p>
            <a:p>
              <a:pPr algn="ctr">
                <a:lnSpc>
                  <a:spcPct val="150000"/>
                </a:lnSpc>
              </a:pPr>
              <a:r>
                <a:rPr lang="en-US" altLang="zh-TW" b="1" dirty="0" smtClean="0"/>
                <a:t>d3:0.7, 0.0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TW" b="1" dirty="0" smtClean="0"/>
                <a:t>d4:0.5, 0.8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TW" b="1" dirty="0" smtClean="0"/>
                <a:t>d5:0.2, 0.4</a:t>
              </a:r>
            </a:p>
          </p:txBody>
        </p:sp>
        <p:sp>
          <p:nvSpPr>
            <p:cNvPr id="12" name="矩形 11"/>
            <p:cNvSpPr/>
            <p:nvPr/>
          </p:nvSpPr>
          <p:spPr>
            <a:xfrm>
              <a:off x="2588743" y="4293096"/>
              <a:ext cx="504056" cy="12901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zh-TW" dirty="0" smtClean="0">
                  <a:solidFill>
                    <a:schemeClr val="tx1"/>
                  </a:solidFill>
                </a:rPr>
                <a:t>t1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TW" dirty="0" smtClean="0">
                  <a:solidFill>
                    <a:schemeClr val="tx1"/>
                  </a:solidFill>
                </a:rPr>
                <a:t>t2</a:t>
              </a:r>
            </a:p>
          </p:txBody>
        </p:sp>
        <p:cxnSp>
          <p:nvCxnSpPr>
            <p:cNvPr id="13" name="直線接點 12"/>
            <p:cNvCxnSpPr/>
            <p:nvPr/>
          </p:nvCxnSpPr>
          <p:spPr>
            <a:xfrm>
              <a:off x="1371586" y="4293096"/>
              <a:ext cx="1188638" cy="4950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接點 13"/>
            <p:cNvCxnSpPr/>
            <p:nvPr/>
          </p:nvCxnSpPr>
          <p:spPr>
            <a:xfrm flipV="1">
              <a:off x="1412184" y="4788172"/>
              <a:ext cx="1135519" cy="32180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/>
            <p:nvPr/>
          </p:nvCxnSpPr>
          <p:spPr>
            <a:xfrm flipV="1">
              <a:off x="1351217" y="4788172"/>
              <a:ext cx="1209007" cy="71306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1407570" y="4670858"/>
              <a:ext cx="1181173" cy="53939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flipV="1">
              <a:off x="1371586" y="5210253"/>
              <a:ext cx="1250047" cy="73242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1371586" y="4275610"/>
              <a:ext cx="1217157" cy="93464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>
              <a:off x="1413102" y="4681270"/>
              <a:ext cx="1175641" cy="10690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flipV="1">
              <a:off x="1371586" y="5210253"/>
              <a:ext cx="1217157" cy="29882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文字方塊 20"/>
          <p:cNvSpPr txBox="1"/>
          <p:nvPr/>
        </p:nvSpPr>
        <p:spPr>
          <a:xfrm>
            <a:off x="324488" y="2289646"/>
            <a:ext cx="5903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/>
              <a:t>Ex</a:t>
            </a:r>
            <a:r>
              <a:rPr lang="zh-TW" altLang="en-US" b="1" dirty="0" smtClean="0"/>
              <a:t>：  </a:t>
            </a:r>
            <a:r>
              <a:rPr lang="en-US" altLang="zh-TW" b="1" dirty="0"/>
              <a:t>Q</a:t>
            </a:r>
            <a:r>
              <a:rPr lang="en-US" altLang="zh-TW" b="1" dirty="0" smtClean="0"/>
              <a:t> = {</a:t>
            </a:r>
            <a:r>
              <a:rPr lang="zh-TW" altLang="en-US" b="1" dirty="0" smtClean="0"/>
              <a:t> </a:t>
            </a:r>
            <a:r>
              <a:rPr lang="en-US" altLang="zh-TW" b="1" dirty="0" smtClean="0"/>
              <a:t>world cup, FIFA Ranking}</a:t>
            </a:r>
            <a:r>
              <a:rPr lang="zh-TW" altLang="en-US" b="1" dirty="0" smtClean="0"/>
              <a:t>  </a:t>
            </a:r>
            <a:endParaRPr lang="en-US" altLang="zh-TW" b="1" dirty="0"/>
          </a:p>
          <a:p>
            <a:r>
              <a:rPr lang="en-US" altLang="zh-TW" b="1" dirty="0" smtClean="0"/>
              <a:t>           </a:t>
            </a:r>
            <a:r>
              <a:rPr lang="en-US" altLang="zh-TW" b="1" dirty="0" err="1" smtClean="0"/>
              <a:t>query_score</a:t>
            </a:r>
            <a:r>
              <a:rPr lang="en-US" altLang="zh-TW" b="1" dirty="0" smtClean="0"/>
              <a:t>(q1) = 0.8 ,</a:t>
            </a:r>
            <a:r>
              <a:rPr lang="zh-TW" altLang="en-US" b="1" dirty="0" smtClean="0"/>
              <a:t> </a:t>
            </a:r>
            <a:r>
              <a:rPr lang="en-US" altLang="zh-TW" b="1" dirty="0" smtClean="0"/>
              <a:t>Tq1={</a:t>
            </a:r>
            <a:r>
              <a:rPr lang="zh-TW" altLang="en-US" b="1" dirty="0" smtClean="0"/>
              <a:t> </a:t>
            </a:r>
            <a:r>
              <a:rPr lang="en-US" altLang="zh-TW" b="1" dirty="0" smtClean="0"/>
              <a:t>t1, </a:t>
            </a:r>
            <a:r>
              <a:rPr lang="en-US" altLang="zh-TW" b="1" dirty="0" smtClean="0">
                <a:solidFill>
                  <a:srgbClr val="FF0000"/>
                </a:solidFill>
              </a:rPr>
              <a:t>t2</a:t>
            </a:r>
            <a:r>
              <a:rPr lang="zh-TW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zh-TW" b="1" dirty="0" smtClean="0"/>
              <a:t>} , |Tq1| = 2</a:t>
            </a:r>
          </a:p>
          <a:p>
            <a:r>
              <a:rPr lang="en-US" altLang="zh-TW" b="1" dirty="0" smtClean="0"/>
              <a:t>           </a:t>
            </a:r>
            <a:r>
              <a:rPr lang="en-US" altLang="zh-TW" b="1" dirty="0" err="1" smtClean="0"/>
              <a:t>query_score</a:t>
            </a:r>
            <a:r>
              <a:rPr lang="en-US" altLang="zh-TW" b="1" dirty="0" smtClean="0"/>
              <a:t>(q2) </a:t>
            </a:r>
            <a:r>
              <a:rPr lang="en-US" altLang="zh-TW" b="1" dirty="0"/>
              <a:t>= </a:t>
            </a:r>
            <a:r>
              <a:rPr lang="en-US" altLang="zh-TW" b="1" dirty="0" smtClean="0"/>
              <a:t>0.4 , Tq2={</a:t>
            </a:r>
            <a:r>
              <a:rPr lang="zh-TW" altLang="en-US" b="1" dirty="0" smtClean="0"/>
              <a:t> </a:t>
            </a:r>
            <a:r>
              <a:rPr lang="en-US" altLang="zh-TW" b="1" dirty="0" smtClean="0">
                <a:solidFill>
                  <a:srgbClr val="FF0000"/>
                </a:solidFill>
              </a:rPr>
              <a:t>t2</a:t>
            </a:r>
            <a:r>
              <a:rPr lang="zh-TW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zh-TW" b="1" dirty="0" smtClean="0"/>
              <a:t>} , |Tq2| = 1</a:t>
            </a:r>
            <a:endParaRPr lang="zh-TW" altLang="en-US" b="1" dirty="0"/>
          </a:p>
        </p:txBody>
      </p:sp>
      <p:graphicFrame>
        <p:nvGraphicFramePr>
          <p:cNvPr id="22" name="物件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580246"/>
              </p:ext>
            </p:extLst>
          </p:nvPr>
        </p:nvGraphicFramePr>
        <p:xfrm>
          <a:off x="5508104" y="1988840"/>
          <a:ext cx="278288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9" name="方程式" r:id="rId5" imgW="1638000" imgH="393480" progId="Equation.3">
                  <p:embed/>
                </p:oleObj>
              </mc:Choice>
              <mc:Fallback>
                <p:oleObj name="方程式" r:id="rId5" imgW="16380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08104" y="1988840"/>
                        <a:ext cx="2782887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文字方塊 22"/>
          <p:cNvSpPr txBox="1"/>
          <p:nvPr/>
        </p:nvSpPr>
        <p:spPr>
          <a:xfrm>
            <a:off x="4139952" y="3212976"/>
            <a:ext cx="4680520" cy="3416320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/>
              <a:t>w</a:t>
            </a:r>
            <a:r>
              <a:rPr lang="en-US" altLang="zh-TW" dirty="0" smtClean="0"/>
              <a:t>(d1,t1) = (0.4*0.9) =</a:t>
            </a:r>
            <a:r>
              <a:rPr lang="zh-TW" altLang="en-US" dirty="0" smtClean="0"/>
              <a:t> </a:t>
            </a:r>
            <a:r>
              <a:rPr lang="en-US" altLang="zh-TW" dirty="0" smtClean="0"/>
              <a:t>0.36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w(d1,t2) = (0.4*0.9) </a:t>
            </a:r>
            <a:r>
              <a:rPr lang="en-US" altLang="zh-TW" b="1" dirty="0" smtClean="0"/>
              <a:t>+ (0.4*0.2)</a:t>
            </a:r>
            <a:r>
              <a:rPr lang="zh-TW" altLang="en-US" b="1" dirty="0" smtClean="0"/>
              <a:t> </a:t>
            </a:r>
            <a:r>
              <a:rPr lang="en-US" altLang="zh-TW" dirty="0" smtClean="0"/>
              <a:t>=</a:t>
            </a:r>
            <a:r>
              <a:rPr lang="zh-TW" altLang="en-US" dirty="0" smtClean="0"/>
              <a:t> </a:t>
            </a:r>
            <a:r>
              <a:rPr lang="en-US" altLang="zh-TW" dirty="0" smtClean="0"/>
              <a:t>0.44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w(d2,t1) = (0.4*0.8)</a:t>
            </a:r>
            <a:r>
              <a:rPr lang="zh-TW" altLang="en-US" dirty="0" smtClean="0"/>
              <a:t> </a:t>
            </a:r>
            <a:r>
              <a:rPr lang="en-US" altLang="zh-TW" dirty="0" smtClean="0"/>
              <a:t>=</a:t>
            </a:r>
            <a:r>
              <a:rPr lang="zh-TW" altLang="en-US" dirty="0" smtClean="0"/>
              <a:t> </a:t>
            </a:r>
            <a:r>
              <a:rPr lang="en-US" altLang="zh-TW" dirty="0" smtClean="0"/>
              <a:t>0.32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w(d2,t2) = (0.4*0.8) + </a:t>
            </a:r>
            <a:r>
              <a:rPr lang="en-US" altLang="zh-TW" b="1" dirty="0" smtClean="0"/>
              <a:t>(0.4*0.6)</a:t>
            </a:r>
            <a:r>
              <a:rPr lang="zh-TW" altLang="en-US" b="1" dirty="0" smtClean="0"/>
              <a:t> </a:t>
            </a:r>
            <a:r>
              <a:rPr lang="en-US" altLang="zh-TW" dirty="0" smtClean="0"/>
              <a:t>=</a:t>
            </a:r>
            <a:r>
              <a:rPr lang="zh-TW" altLang="en-US" dirty="0" smtClean="0"/>
              <a:t> </a:t>
            </a:r>
            <a:r>
              <a:rPr lang="en-US" altLang="zh-TW" dirty="0" smtClean="0"/>
              <a:t>0.68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w(d3,t1) = (0.4*0.7)</a:t>
            </a:r>
            <a:r>
              <a:rPr lang="zh-TW" altLang="en-US" dirty="0" smtClean="0"/>
              <a:t> </a:t>
            </a:r>
            <a:r>
              <a:rPr lang="en-US" altLang="zh-TW" dirty="0" smtClean="0"/>
              <a:t>=</a:t>
            </a:r>
            <a:r>
              <a:rPr lang="zh-TW" altLang="en-US" dirty="0" smtClean="0"/>
              <a:t> </a:t>
            </a:r>
            <a:r>
              <a:rPr lang="en-US" altLang="zh-TW" dirty="0" smtClean="0"/>
              <a:t>0.28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w(d4,t1) = (0.4*0.5) </a:t>
            </a:r>
            <a:r>
              <a:rPr lang="zh-TW" altLang="en-US" dirty="0" smtClean="0"/>
              <a:t> </a:t>
            </a:r>
            <a:r>
              <a:rPr lang="en-US" altLang="zh-TW" dirty="0" smtClean="0"/>
              <a:t>=</a:t>
            </a:r>
            <a:r>
              <a:rPr lang="zh-TW" altLang="en-US" dirty="0" smtClean="0"/>
              <a:t> </a:t>
            </a:r>
            <a:r>
              <a:rPr lang="en-US" altLang="zh-TW" dirty="0" smtClean="0"/>
              <a:t>0.2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w(d4,t2) = (0.4*0.5) + </a:t>
            </a:r>
            <a:r>
              <a:rPr lang="en-US" altLang="zh-TW" b="1" dirty="0" smtClean="0"/>
              <a:t>(0.4*0.8)</a:t>
            </a:r>
            <a:r>
              <a:rPr lang="zh-TW" altLang="en-US" b="1" dirty="0" smtClean="0"/>
              <a:t> </a:t>
            </a:r>
            <a:r>
              <a:rPr lang="en-US" altLang="zh-TW" dirty="0" smtClean="0"/>
              <a:t>=</a:t>
            </a:r>
            <a:r>
              <a:rPr lang="zh-TW" altLang="en-US" dirty="0" smtClean="0"/>
              <a:t> </a:t>
            </a:r>
            <a:r>
              <a:rPr lang="en-US" altLang="zh-TW" dirty="0" smtClean="0"/>
              <a:t>0.52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w(d5,t2) = (0.4*0.2) + (0.4*0.4)</a:t>
            </a:r>
            <a:r>
              <a:rPr lang="zh-TW" altLang="en-US" dirty="0" smtClean="0"/>
              <a:t> </a:t>
            </a:r>
            <a:r>
              <a:rPr lang="en-US" altLang="zh-TW" dirty="0" smtClean="0"/>
              <a:t>=</a:t>
            </a:r>
            <a:r>
              <a:rPr lang="zh-TW" altLang="en-US" dirty="0" smtClean="0"/>
              <a:t> </a:t>
            </a:r>
            <a:r>
              <a:rPr lang="en-US" altLang="zh-TW" dirty="0" smtClean="0"/>
              <a:t>0.24</a:t>
            </a:r>
            <a:endParaRPr lang="zh-TW" altLang="en-US" dirty="0"/>
          </a:p>
        </p:txBody>
      </p:sp>
      <p:graphicFrame>
        <p:nvGraphicFramePr>
          <p:cNvPr id="24" name="物件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2435291"/>
              </p:ext>
            </p:extLst>
          </p:nvPr>
        </p:nvGraphicFramePr>
        <p:xfrm>
          <a:off x="5508104" y="2564904"/>
          <a:ext cx="28241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0" name="方程式" r:id="rId7" imgW="1663560" imgH="393480" progId="Equation.3">
                  <p:embed/>
                </p:oleObj>
              </mc:Choice>
              <mc:Fallback>
                <p:oleObj name="方程式" r:id="rId7" imgW="1663560" imgH="393480" progId="Equation.3">
                  <p:embed/>
                  <p:pic>
                    <p:nvPicPr>
                      <p:cNvPr id="0" name="物件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2564904"/>
                        <a:ext cx="28241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直線圖說文字 1 26"/>
          <p:cNvSpPr/>
          <p:nvPr/>
        </p:nvSpPr>
        <p:spPr>
          <a:xfrm>
            <a:off x="371989" y="3223145"/>
            <a:ext cx="1190346" cy="398215"/>
          </a:xfrm>
          <a:prstGeom prst="borderCallout1">
            <a:avLst>
              <a:gd name="adj1" fmla="val 101270"/>
              <a:gd name="adj2" fmla="val 71194"/>
              <a:gd name="adj3" fmla="val 227313"/>
              <a:gd name="adj4" fmla="val 9975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R_s(q1,d)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8" name="直線圖說文字 1 27"/>
          <p:cNvSpPr/>
          <p:nvPr/>
        </p:nvSpPr>
        <p:spPr>
          <a:xfrm>
            <a:off x="1907704" y="3223145"/>
            <a:ext cx="1190346" cy="398215"/>
          </a:xfrm>
          <a:prstGeom prst="borderCallout1">
            <a:avLst>
              <a:gd name="adj1" fmla="val 97682"/>
              <a:gd name="adj2" fmla="val 49589"/>
              <a:gd name="adj3" fmla="val 230901"/>
              <a:gd name="adj4" fmla="val 613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R_s(q2,d)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17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940966"/>
          </a:xfrm>
        </p:spPr>
        <p:txBody>
          <a:bodyPr/>
          <a:lstStyle/>
          <a:p>
            <a:r>
              <a:rPr lang="en-US" altLang="zh-TW" dirty="0"/>
              <a:t>Greedy Algorithm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908720"/>
            <a:ext cx="4521696" cy="5616624"/>
          </a:xfrm>
        </p:spPr>
        <p:txBody>
          <a:bodyPr>
            <a:norm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altLang="zh-TW" dirty="0" smtClean="0"/>
              <a:t>Ex</a:t>
            </a:r>
            <a:r>
              <a:rPr lang="zh-TW" altLang="en-US" dirty="0" smtClean="0"/>
              <a:t>： </a:t>
            </a:r>
            <a:r>
              <a:rPr lang="en-US" altLang="zh-TW" dirty="0" smtClean="0"/>
              <a:t>k=2</a:t>
            </a:r>
          </a:p>
          <a:p>
            <a:pPr marL="548640" lvl="2" indent="-274320">
              <a:spcBef>
                <a:spcPts val="580"/>
              </a:spcBef>
              <a:buClr>
                <a:schemeClr val="accent2"/>
              </a:buClr>
            </a:pPr>
            <a:r>
              <a:rPr lang="en-US" altLang="zh-TW" dirty="0" smtClean="0"/>
              <a:t>Initialize</a:t>
            </a:r>
            <a:r>
              <a:rPr lang="zh-TW" altLang="en-US" dirty="0" smtClean="0"/>
              <a:t>：</a:t>
            </a:r>
            <a:r>
              <a:rPr lang="en-US" altLang="zh-TW" dirty="0" smtClean="0"/>
              <a:t>S = </a:t>
            </a:r>
            <a:r>
              <a:rPr lang="el-GR" altLang="zh-TW" dirty="0" smtClean="0"/>
              <a:t>Φ</a:t>
            </a:r>
            <a:endParaRPr lang="en-US" altLang="zh-TW" dirty="0" smtClean="0"/>
          </a:p>
          <a:p>
            <a:pPr marL="548640" lvl="2" indent="-274320">
              <a:spcBef>
                <a:spcPts val="580"/>
              </a:spcBef>
              <a:buClr>
                <a:schemeClr val="accent2"/>
              </a:buClr>
            </a:pPr>
            <a:r>
              <a:rPr lang="en-US" altLang="zh-TW" dirty="0" smtClean="0"/>
              <a:t>Iteration1 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274320" lvl="2" indent="0">
              <a:spcBef>
                <a:spcPts val="580"/>
              </a:spcBef>
              <a:buClr>
                <a:schemeClr val="accent2"/>
              </a:buClr>
              <a:buNone/>
            </a:pPr>
            <a:r>
              <a:rPr lang="en-US" altLang="zh-TW" dirty="0" smtClean="0"/>
              <a:t>Coverage( SU{d1} ) = 0.36+0.44 =0.8</a:t>
            </a:r>
          </a:p>
          <a:p>
            <a:pPr marL="274320" lvl="2" indent="0">
              <a:spcBef>
                <a:spcPts val="580"/>
              </a:spcBef>
              <a:buClr>
                <a:schemeClr val="accent2"/>
              </a:buClr>
              <a:buNone/>
            </a:pPr>
            <a:r>
              <a:rPr lang="en-US" altLang="zh-TW" dirty="0"/>
              <a:t>Coverage( </a:t>
            </a:r>
            <a:r>
              <a:rPr lang="en-US" altLang="zh-TW" dirty="0" smtClean="0"/>
              <a:t>SU{d2} </a:t>
            </a:r>
            <a:r>
              <a:rPr lang="en-US" altLang="zh-TW" dirty="0"/>
              <a:t>) = </a:t>
            </a:r>
            <a:r>
              <a:rPr lang="en-US" altLang="zh-TW" dirty="0" smtClean="0"/>
              <a:t>0.32+0.68 =</a:t>
            </a:r>
            <a:r>
              <a:rPr lang="en-US" altLang="zh-TW" b="1" dirty="0" smtClean="0">
                <a:solidFill>
                  <a:srgbClr val="FF0000"/>
                </a:solidFill>
              </a:rPr>
              <a:t>1.0</a:t>
            </a:r>
          </a:p>
          <a:p>
            <a:pPr marL="274320" lvl="2" indent="0">
              <a:spcBef>
                <a:spcPts val="580"/>
              </a:spcBef>
              <a:buClr>
                <a:schemeClr val="accent2"/>
              </a:buClr>
              <a:buNone/>
            </a:pPr>
            <a:r>
              <a:rPr lang="en-US" altLang="zh-TW" dirty="0"/>
              <a:t>Coverage( </a:t>
            </a:r>
            <a:r>
              <a:rPr lang="en-US" altLang="zh-TW" dirty="0" smtClean="0"/>
              <a:t>SU{d3} </a:t>
            </a:r>
            <a:r>
              <a:rPr lang="en-US" altLang="zh-TW" dirty="0"/>
              <a:t>) = </a:t>
            </a:r>
            <a:r>
              <a:rPr lang="en-US" altLang="zh-TW" dirty="0" smtClean="0"/>
              <a:t>0.28</a:t>
            </a:r>
          </a:p>
          <a:p>
            <a:pPr marL="274320" lvl="2" indent="0">
              <a:spcBef>
                <a:spcPts val="580"/>
              </a:spcBef>
              <a:buClr>
                <a:schemeClr val="accent2"/>
              </a:buClr>
              <a:buNone/>
            </a:pPr>
            <a:r>
              <a:rPr lang="en-US" altLang="zh-TW" dirty="0"/>
              <a:t>Coverage( </a:t>
            </a:r>
            <a:r>
              <a:rPr lang="en-US" altLang="zh-TW" dirty="0" smtClean="0"/>
              <a:t>SU{d4} </a:t>
            </a:r>
            <a:r>
              <a:rPr lang="en-US" altLang="zh-TW" dirty="0"/>
              <a:t>) = </a:t>
            </a:r>
            <a:r>
              <a:rPr lang="en-US" altLang="zh-TW" dirty="0" smtClean="0"/>
              <a:t>0.2+0.52=0.72</a:t>
            </a:r>
          </a:p>
          <a:p>
            <a:pPr marL="274320" lvl="2" indent="0">
              <a:spcBef>
                <a:spcPts val="580"/>
              </a:spcBef>
              <a:buClr>
                <a:schemeClr val="accent2"/>
              </a:buClr>
              <a:buNone/>
            </a:pPr>
            <a:r>
              <a:rPr lang="en-US" altLang="zh-TW" dirty="0"/>
              <a:t>Coverage( </a:t>
            </a:r>
            <a:r>
              <a:rPr lang="en-US" altLang="zh-TW" dirty="0" smtClean="0"/>
              <a:t>SU{d5} </a:t>
            </a:r>
            <a:r>
              <a:rPr lang="en-US" altLang="zh-TW" dirty="0"/>
              <a:t>) = </a:t>
            </a:r>
            <a:r>
              <a:rPr lang="en-US" altLang="zh-TW" dirty="0" smtClean="0"/>
              <a:t>0.24            </a:t>
            </a:r>
          </a:p>
          <a:p>
            <a:pPr marL="617220" lvl="2" indent="-342900">
              <a:spcBef>
                <a:spcPts val="58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en-US" altLang="zh-TW" dirty="0" smtClean="0"/>
              <a:t>Iteration2 </a:t>
            </a:r>
            <a:r>
              <a:rPr lang="zh-TW" altLang="en-US" dirty="0"/>
              <a:t>：</a:t>
            </a:r>
            <a:endParaRPr lang="en-US" altLang="zh-TW" dirty="0"/>
          </a:p>
          <a:p>
            <a:pPr marL="274320" lvl="2" indent="0">
              <a:spcBef>
                <a:spcPts val="580"/>
              </a:spcBef>
              <a:buClr>
                <a:schemeClr val="accent2"/>
              </a:buClr>
              <a:buNone/>
            </a:pPr>
            <a:r>
              <a:rPr lang="en-US" altLang="zh-TW" dirty="0"/>
              <a:t>Coverage( SU{d1} ) = </a:t>
            </a:r>
            <a:r>
              <a:rPr lang="en-US" altLang="zh-TW" dirty="0" smtClean="0"/>
              <a:t>0.36+0.68=</a:t>
            </a:r>
            <a:r>
              <a:rPr lang="en-US" altLang="zh-TW" b="1" dirty="0" smtClean="0">
                <a:solidFill>
                  <a:srgbClr val="FF0000"/>
                </a:solidFill>
              </a:rPr>
              <a:t>1.4</a:t>
            </a:r>
            <a:endParaRPr lang="en-US" altLang="zh-TW" b="1" dirty="0">
              <a:solidFill>
                <a:srgbClr val="FF0000"/>
              </a:solidFill>
            </a:endParaRPr>
          </a:p>
          <a:p>
            <a:pPr marL="274320" lvl="2" indent="0">
              <a:spcBef>
                <a:spcPts val="580"/>
              </a:spcBef>
              <a:buClr>
                <a:schemeClr val="accent2"/>
              </a:buClr>
              <a:buNone/>
            </a:pPr>
            <a:r>
              <a:rPr lang="en-US" altLang="zh-TW" dirty="0" smtClean="0"/>
              <a:t>Coverage</a:t>
            </a:r>
            <a:r>
              <a:rPr lang="en-US" altLang="zh-TW" dirty="0"/>
              <a:t>( SU{d3} ) = </a:t>
            </a:r>
            <a:r>
              <a:rPr lang="en-US" altLang="zh-TW" dirty="0" smtClean="0"/>
              <a:t>0.32+0.68=1.0</a:t>
            </a:r>
            <a:endParaRPr lang="en-US" altLang="zh-TW" dirty="0"/>
          </a:p>
          <a:p>
            <a:pPr marL="274320" lvl="2" indent="0">
              <a:spcBef>
                <a:spcPts val="580"/>
              </a:spcBef>
              <a:buClr>
                <a:schemeClr val="accent2"/>
              </a:buClr>
              <a:buNone/>
            </a:pPr>
            <a:r>
              <a:rPr lang="en-US" altLang="zh-TW" dirty="0"/>
              <a:t>Coverage( SU{d4} ) = </a:t>
            </a:r>
            <a:r>
              <a:rPr lang="en-US" altLang="zh-TW" dirty="0" smtClean="0"/>
              <a:t>0.32+0.68=1.0</a:t>
            </a:r>
            <a:endParaRPr lang="en-US" altLang="zh-TW" dirty="0"/>
          </a:p>
          <a:p>
            <a:pPr marL="274320" lvl="2" indent="0">
              <a:spcBef>
                <a:spcPts val="580"/>
              </a:spcBef>
              <a:buClr>
                <a:schemeClr val="accent2"/>
              </a:buClr>
              <a:buNone/>
            </a:pPr>
            <a:r>
              <a:rPr lang="en-US" altLang="zh-TW" dirty="0"/>
              <a:t>Coverage( SU{d5} ) = </a:t>
            </a:r>
            <a:r>
              <a:rPr lang="en-US" altLang="zh-TW" dirty="0" smtClean="0"/>
              <a:t>0.32+0.68=1.0</a:t>
            </a:r>
            <a:endParaRPr lang="en-US" altLang="zh-TW" dirty="0"/>
          </a:p>
          <a:p>
            <a:pPr marL="274320" lvl="2" indent="0">
              <a:spcBef>
                <a:spcPts val="580"/>
              </a:spcBef>
              <a:buClr>
                <a:schemeClr val="accent2"/>
              </a:buClr>
              <a:buNone/>
            </a:pPr>
            <a:endParaRPr lang="en-US" altLang="zh-TW" dirty="0" smtClean="0"/>
          </a:p>
          <a:p>
            <a:pPr marL="274320" lvl="2" indent="0">
              <a:spcBef>
                <a:spcPts val="580"/>
              </a:spcBef>
              <a:buClr>
                <a:schemeClr val="accent2"/>
              </a:buClr>
              <a:buNone/>
            </a:pPr>
            <a:endParaRPr lang="en-US" altLang="zh-TW" dirty="0" smtClean="0"/>
          </a:p>
          <a:p>
            <a:pPr marL="274320" lvl="2" indent="0">
              <a:spcBef>
                <a:spcPts val="580"/>
              </a:spcBef>
              <a:buClr>
                <a:schemeClr val="accent2"/>
              </a:buClr>
              <a:buNone/>
            </a:pPr>
            <a:endParaRPr lang="en-US" altLang="zh-TW" dirty="0"/>
          </a:p>
          <a:p>
            <a:pPr marL="274320" lvl="2" indent="0">
              <a:spcBef>
                <a:spcPts val="580"/>
              </a:spcBef>
              <a:buClr>
                <a:schemeClr val="accent2"/>
              </a:buClr>
              <a:buNone/>
            </a:pPr>
            <a:endParaRPr lang="en-US" altLang="zh-TW" dirty="0"/>
          </a:p>
          <a:p>
            <a:pPr marL="274320" lvl="2" indent="0">
              <a:spcBef>
                <a:spcPts val="580"/>
              </a:spcBef>
              <a:buClr>
                <a:schemeClr val="accent2"/>
              </a:buClr>
              <a:buNone/>
            </a:pPr>
            <a:endParaRPr lang="en-US" altLang="zh-TW" dirty="0" smtClean="0"/>
          </a:p>
          <a:p>
            <a:pPr marL="274320" lvl="2" indent="0">
              <a:spcBef>
                <a:spcPts val="580"/>
              </a:spcBef>
              <a:buClr>
                <a:schemeClr val="accent2"/>
              </a:buClr>
              <a:buNone/>
            </a:pPr>
            <a:endParaRPr lang="en-US" altLang="zh-TW" dirty="0" smtClean="0"/>
          </a:p>
          <a:p>
            <a:pPr marL="548640" lvl="2" indent="-274320">
              <a:spcBef>
                <a:spcPts val="580"/>
              </a:spcBef>
              <a:buClr>
                <a:schemeClr val="accent2"/>
              </a:buClr>
            </a:pPr>
            <a:endParaRPr lang="en-US" altLang="zh-TW" dirty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125" y="1186494"/>
            <a:ext cx="4209695" cy="370298"/>
          </a:xfrm>
          <a:prstGeom prst="rect">
            <a:avLst/>
          </a:prstGeom>
        </p:spPr>
      </p:pic>
      <p:grpSp>
        <p:nvGrpSpPr>
          <p:cNvPr id="5" name="群組 4"/>
          <p:cNvGrpSpPr/>
          <p:nvPr/>
        </p:nvGrpSpPr>
        <p:grpSpPr>
          <a:xfrm>
            <a:off x="4788024" y="1788198"/>
            <a:ext cx="4092865" cy="416666"/>
            <a:chOff x="1379442" y="5875723"/>
            <a:chExt cx="3940654" cy="296865"/>
          </a:xfrm>
        </p:grpSpPr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9442" y="5877272"/>
              <a:ext cx="2638793" cy="295316"/>
            </a:xfrm>
            <a:prstGeom prst="rect">
              <a:avLst/>
            </a:prstGeom>
          </p:spPr>
        </p:pic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95936" y="5875723"/>
              <a:ext cx="1324160" cy="289581"/>
            </a:xfrm>
            <a:prstGeom prst="rect">
              <a:avLst/>
            </a:prstGeom>
          </p:spPr>
        </p:pic>
      </p:grpSp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107198"/>
              </p:ext>
            </p:extLst>
          </p:nvPr>
        </p:nvGraphicFramePr>
        <p:xfrm>
          <a:off x="5143649" y="4149080"/>
          <a:ext cx="245268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8" name="方程式" r:id="rId6" imgW="1384200" imgH="203040" progId="Equation.3">
                  <p:embed/>
                </p:oleObj>
              </mc:Choice>
              <mc:Fallback>
                <p:oleObj name="方程式" r:id="rId6" imgW="13842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43649" y="4149080"/>
                        <a:ext cx="2452687" cy="35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413674"/>
              </p:ext>
            </p:extLst>
          </p:nvPr>
        </p:nvGraphicFramePr>
        <p:xfrm>
          <a:off x="5148064" y="6093296"/>
          <a:ext cx="274478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9" name="方程式" r:id="rId8" imgW="1549080" imgH="203040" progId="Equation.3">
                  <p:embed/>
                </p:oleObj>
              </mc:Choice>
              <mc:Fallback>
                <p:oleObj name="方程式" r:id="rId8" imgW="1549080" imgH="203040" progId="Equation.3">
                  <p:embed/>
                  <p:pic>
                    <p:nvPicPr>
                      <p:cNvPr id="0" name="物件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6093296"/>
                        <a:ext cx="2744787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28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010167121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110000" t="250000" r="110000" b="40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110000" t="250000" r="110000" b="40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4D94FBC-BACA-4ECC-83BA-B4BDE14B3F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TS010167121</Template>
  <TotalTime>0</TotalTime>
  <Words>1132</Words>
  <Application>Microsoft Office PowerPoint</Application>
  <PresentationFormat>如螢幕大小 (4:3)</PresentationFormat>
  <Paragraphs>299</Paragraphs>
  <Slides>22</Slides>
  <Notes>5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22</vt:i4>
      </vt:variant>
    </vt:vector>
  </HeadingPairs>
  <TitlesOfParts>
    <vt:vector size="25" baseType="lpstr">
      <vt:lpstr>TS010167121</vt:lpstr>
      <vt:lpstr>方程式</vt:lpstr>
      <vt:lpstr>Microsoft 方程式編輯器 3.0</vt:lpstr>
      <vt:lpstr>Diversity Maximization Under Matroid Constraints</vt:lpstr>
      <vt:lpstr>Outline</vt:lpstr>
      <vt:lpstr>Introduction</vt:lpstr>
      <vt:lpstr>Introduction</vt:lpstr>
      <vt:lpstr>Introduction</vt:lpstr>
      <vt:lpstr>Outline</vt:lpstr>
      <vt:lpstr>Preprocessing for Clustering</vt:lpstr>
      <vt:lpstr>Preprocessing for Clustering</vt:lpstr>
      <vt:lpstr>Greedy Algorithm</vt:lpstr>
      <vt:lpstr>Combined Heuristic for center selection</vt:lpstr>
      <vt:lpstr>Outline</vt:lpstr>
      <vt:lpstr>Diversity Maximization under Matroid Constraints</vt:lpstr>
      <vt:lpstr>Local Search Algorithm </vt:lpstr>
      <vt:lpstr>Local Search Algorithm </vt:lpstr>
      <vt:lpstr>Outline</vt:lpstr>
      <vt:lpstr>Experiment</vt:lpstr>
      <vt:lpstr>Experiment</vt:lpstr>
      <vt:lpstr>Experiment</vt:lpstr>
      <vt:lpstr>the initial set of centers various algorithms</vt:lpstr>
      <vt:lpstr>User study</vt:lpstr>
      <vt:lpstr>Outline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2013-10-06T08:52:13Z</dcterms:created>
  <dcterms:modified xsi:type="dcterms:W3CDTF">2013-11-06T10:28:08Z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TC101671219990</vt:lpwstr>
  </property>
</Properties>
</file>